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0" r:id="rId3"/>
    <p:sldId id="282" r:id="rId4"/>
    <p:sldId id="283" r:id="rId5"/>
    <p:sldId id="284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89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47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391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278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180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3770" userDrawn="1">
          <p15:clr>
            <a:srgbClr val="A4A3A4"/>
          </p15:clr>
        </p15:guide>
        <p15:guide id="36" pos="501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520" userDrawn="1">
          <p15:clr>
            <a:srgbClr val="A4A3A4"/>
          </p15:clr>
        </p15:guide>
        <p15:guide id="39" pos="3160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pos="5201" userDrawn="1">
          <p15:clr>
            <a:srgbClr val="A4A3A4"/>
          </p15:clr>
        </p15:guide>
        <p15:guide id="43" pos="4294" userDrawn="1">
          <p15:clr>
            <a:srgbClr val="A4A3A4"/>
          </p15:clr>
        </p15:guide>
        <p15:guide id="44" orient="horz" pos="3022" userDrawn="1">
          <p15:clr>
            <a:srgbClr val="A4A3A4"/>
          </p15:clr>
        </p15:guide>
        <p15:guide id="46" pos="2252" userDrawn="1">
          <p15:clr>
            <a:srgbClr val="A4A3A4"/>
          </p15:clr>
        </p15:guide>
        <p15:guide id="47" pos="1685" userDrawn="1">
          <p15:clr>
            <a:srgbClr val="A4A3A4"/>
          </p15:clr>
        </p15:guide>
        <p15:guide id="48" orient="horz" pos="1684" userDrawn="1">
          <p15:clr>
            <a:srgbClr val="A4A3A4"/>
          </p15:clr>
        </p15:guide>
        <p15:guide id="49" orient="horz" pos="37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A4"/>
    <a:srgbClr val="0057A3"/>
    <a:srgbClr val="4472C4"/>
    <a:srgbClr val="C5AFDE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 varScale="1">
        <p:scale>
          <a:sx n="73" d="100"/>
          <a:sy n="73" d="100"/>
        </p:scale>
        <p:origin x="998" y="72"/>
      </p:cViewPr>
      <p:guideLst>
        <p:guide orient="horz" pos="3589"/>
        <p:guide pos="6902"/>
        <p:guide orient="horz" pos="4247"/>
        <p:guide pos="211"/>
        <p:guide pos="7446"/>
        <p:guide orient="horz" pos="3816"/>
        <p:guide orient="horz" pos="391"/>
        <p:guide pos="438"/>
        <p:guide pos="7242"/>
        <p:guide orient="horz" pos="686"/>
        <p:guide pos="665"/>
        <p:guide pos="778"/>
        <p:guide pos="7015"/>
        <p:guide pos="7129"/>
        <p:guide orient="horz" pos="278"/>
        <p:guide orient="horz" pos="1026"/>
        <p:guide orient="horz" pos="2160"/>
        <p:guide pos="6562"/>
        <p:guide pos="1345"/>
        <p:guide pos="5790"/>
        <p:guide pos="3613"/>
        <p:guide pos="4180"/>
        <p:guide pos="5370"/>
        <p:guide pos="3840"/>
        <p:guide orient="horz" pos="3407"/>
        <p:guide orient="horz" pos="1933"/>
        <p:guide orient="horz" pos="2727"/>
        <p:guide pos="2933"/>
        <p:guide pos="1118"/>
        <p:guide orient="horz" pos="3770"/>
        <p:guide pos="5019"/>
        <p:guide orient="horz" pos="2500"/>
        <p:guide pos="4520"/>
        <p:guide pos="3160"/>
        <p:guide pos="892"/>
        <p:guide pos="6788"/>
        <p:guide pos="5201"/>
        <p:guide pos="4294"/>
        <p:guide orient="horz" pos="3022"/>
        <p:guide pos="2252"/>
        <p:guide pos="1685"/>
        <p:guide orient="horz" pos="1684"/>
        <p:guide orient="horz" pos="3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535-C6E0-4984-9F26-436E08CCC18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02796-110E-4D97-97BD-5A36530473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3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5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539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0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13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581576" y="5759603"/>
            <a:ext cx="3025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09" y="662240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3486" y="5875348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645930" y="6180995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702412" y="6193272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BF01A59F-2406-4FAB-86AD-E61434C583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"/>
          <a:stretch/>
        </p:blipFill>
        <p:spPr>
          <a:xfrm>
            <a:off x="687029" y="1"/>
            <a:ext cx="10823215" cy="569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F42E63D-094B-4432-8B3F-B9FDA8C9ED86}"/>
              </a:ext>
            </a:extLst>
          </p:cNvPr>
          <p:cNvSpPr txBox="1"/>
          <p:nvPr/>
        </p:nvSpPr>
        <p:spPr bwMode="auto">
          <a:xfrm>
            <a:off x="976618" y="524849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企画背景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F15F25-4FC2-4F3D-8E88-D629D9FFCD0D}"/>
              </a:ext>
            </a:extLst>
          </p:cNvPr>
          <p:cNvSpPr txBox="1"/>
          <p:nvPr/>
        </p:nvSpPr>
        <p:spPr>
          <a:xfrm>
            <a:off x="1706478" y="1179205"/>
            <a:ext cx="8461374" cy="868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現代の学生の「みんなで〇〇したい」、その中でも「自分らしさ」を発揮したい、というマインドに注目し、</a:t>
            </a:r>
          </a:p>
          <a:p>
            <a:pPr>
              <a:lnSpc>
                <a:spcPts val="2100"/>
              </a:lnSpc>
            </a:pPr>
            <a:r>
              <a:rPr lang="en-US" altLang="ja-JP" sz="1200" b="1" dirty="0" err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uni</a:t>
            </a:r>
            <a:r>
              <a:rPr lang="en-US" altLang="ja-JP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 </a:t>
            </a:r>
            <a:r>
              <a:rPr lang="ja-JP" altLang="en-US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製品とプロモーションを通じて「みんなで楽しい」 と 「私らしさの表現体験」 を提供することで、</a:t>
            </a:r>
          </a:p>
          <a:p>
            <a:pPr>
              <a:lnSpc>
                <a:spcPts val="2100"/>
              </a:lnSpc>
            </a:pPr>
            <a:r>
              <a:rPr lang="ja-JP" altLang="en-US" sz="12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学生生活を全力で応援するキャンペーンを多数ご提案いたします。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7ABC3F-B607-4AA9-9C67-7D12B65984F8}"/>
              </a:ext>
            </a:extLst>
          </p:cNvPr>
          <p:cNvSpPr/>
          <p:nvPr/>
        </p:nvSpPr>
        <p:spPr>
          <a:xfrm>
            <a:off x="1788043" y="2149353"/>
            <a:ext cx="8630602" cy="980440"/>
          </a:xfrm>
          <a:prstGeom prst="rect">
            <a:avLst/>
          </a:prstGeom>
          <a:noFill/>
          <a:ln>
            <a:solidFill>
              <a:srgbClr val="E800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8" name="図 27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12EEA4F0-9051-4589-A71F-EA6E730CA1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882" y="3815956"/>
            <a:ext cx="3808496" cy="1997345"/>
          </a:xfrm>
          <a:prstGeom prst="rect">
            <a:avLst/>
          </a:prstGeom>
        </p:spPr>
      </p:pic>
      <p:pic>
        <p:nvPicPr>
          <p:cNvPr id="29" name="図 2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5C6595F-A38C-4080-91FF-B1AD96341C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5" y="3771393"/>
            <a:ext cx="1225825" cy="215144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BACECC85-1C83-43FF-BC3A-0B0E19BC45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0518" y="3401313"/>
            <a:ext cx="3942966" cy="264912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E93F7DC-CB67-4086-80F4-C12818050C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8789" y="3410779"/>
            <a:ext cx="2068830" cy="247650"/>
          </a:xfrm>
          <a:prstGeom prst="rect">
            <a:avLst/>
          </a:prstGeom>
        </p:spPr>
      </p:pic>
      <p:pic>
        <p:nvPicPr>
          <p:cNvPr id="32" name="図 31" descr="QR コード&#10;&#10;自動的に生成された説明">
            <a:extLst>
              <a:ext uri="{FF2B5EF4-FFF2-40B4-BE49-F238E27FC236}">
                <a16:creationId xmlns:a16="http://schemas.microsoft.com/office/drawing/2014/main" id="{2B664A78-3F0A-43C5-BBA8-4D7C12FBAB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44627" y="3728836"/>
            <a:ext cx="656348" cy="656348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BC2D8AD-3E78-4F2B-962D-ACE62A990234}"/>
              </a:ext>
            </a:extLst>
          </p:cNvPr>
          <p:cNvSpPr txBox="1"/>
          <p:nvPr/>
        </p:nvSpPr>
        <p:spPr>
          <a:xfrm>
            <a:off x="8205225" y="3694658"/>
            <a:ext cx="220765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3A3A3A"/>
                </a:solidFill>
                <a:latin typeface="A-OTF 新ゴ Pr6N DB" panose="020B0600000000000000" pitchFamily="34" charset="-128"/>
                <a:ea typeface="A-OTF 新ゴ Pr6N DB" panose="020B0600000000000000" pitchFamily="34" charset="-128"/>
              </a:rPr>
              <a:t>内容</a:t>
            </a:r>
          </a:p>
          <a:p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＃ユニカツ第 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弾～ 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弾の売り場</a:t>
            </a:r>
            <a:b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キャンペーン情報 発信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DDD1F70-5EDA-4338-B54D-42ED007ABFB5}"/>
              </a:ext>
            </a:extLst>
          </p:cNvPr>
          <p:cNvSpPr txBox="1"/>
          <p:nvPr/>
        </p:nvSpPr>
        <p:spPr>
          <a:xfrm>
            <a:off x="8205224" y="4185669"/>
            <a:ext cx="26327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3A3A3A"/>
                </a:solidFill>
                <a:latin typeface="A-OTF 新ゴ Pr6N DB" panose="020B0600000000000000" pitchFamily="34" charset="-128"/>
                <a:ea typeface="A-OTF 新ゴ Pr6N DB" panose="020B0600000000000000" pitchFamily="34" charset="-128"/>
              </a:rPr>
              <a:t>公開日</a:t>
            </a:r>
          </a:p>
          <a:p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7/15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～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( </a:t>
            </a:r>
            <a:r>
              <a:rPr lang="ja-JP" altLang="en-US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売り場に合わせて随時更新 </a:t>
            </a:r>
            <a:r>
              <a:rPr lang="en-US" altLang="ja-JP" sz="9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)</a:t>
            </a:r>
            <a:endParaRPr lang="ja-JP" altLang="en-US" sz="900" b="1" dirty="0">
              <a:solidFill>
                <a:srgbClr val="3A3A3A"/>
              </a:solidFill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pic>
        <p:nvPicPr>
          <p:cNvPr id="45" name="図 44" descr="テキスト, 手紙&#10;&#10;自動的に生成された説明">
            <a:extLst>
              <a:ext uri="{FF2B5EF4-FFF2-40B4-BE49-F238E27FC236}">
                <a16:creationId xmlns:a16="http://schemas.microsoft.com/office/drawing/2014/main" id="{23761DD0-4133-4971-8152-3DD8495D06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011" y="4817030"/>
            <a:ext cx="833003" cy="1333450"/>
          </a:xfrm>
          <a:prstGeom prst="rect">
            <a:avLst/>
          </a:prstGeom>
        </p:spPr>
      </p:pic>
      <p:pic>
        <p:nvPicPr>
          <p:cNvPr id="51" name="図 50" descr="テキスト&#10;&#10;自動的に生成された説明">
            <a:extLst>
              <a:ext uri="{FF2B5EF4-FFF2-40B4-BE49-F238E27FC236}">
                <a16:creationId xmlns:a16="http://schemas.microsoft.com/office/drawing/2014/main" id="{8C04DA33-0638-41B0-90DA-82AD94D8433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61" y="4817030"/>
            <a:ext cx="1724121" cy="1333449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AB4342D-871F-4E69-9F58-2DA5029D9983}"/>
              </a:ext>
            </a:extLst>
          </p:cNvPr>
          <p:cNvSpPr txBox="1"/>
          <p:nvPr/>
        </p:nvSpPr>
        <p:spPr>
          <a:xfrm>
            <a:off x="7372335" y="4592833"/>
            <a:ext cx="109338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solidFill>
                  <a:srgbClr val="3A3A3A"/>
                </a:solidFill>
                <a:latin typeface="A-OTF 新ゴ Pr6N DB" panose="020B0600000000000000" pitchFamily="34" charset="-128"/>
                <a:ea typeface="A-OTF 新ゴ Pr6N DB" panose="020B0600000000000000" pitchFamily="34" charset="-128"/>
              </a:rPr>
              <a:t>コンテンツ例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922D203-8C8B-46F9-85B2-60CF6C7B9215}"/>
              </a:ext>
            </a:extLst>
          </p:cNvPr>
          <p:cNvSpPr txBox="1"/>
          <p:nvPr/>
        </p:nvSpPr>
        <p:spPr>
          <a:xfrm>
            <a:off x="7375633" y="6135078"/>
            <a:ext cx="109338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製品の使い方提案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41C6708-940E-4421-8910-E2BB2E013FB7}"/>
              </a:ext>
            </a:extLst>
          </p:cNvPr>
          <p:cNvSpPr txBox="1"/>
          <p:nvPr/>
        </p:nvSpPr>
        <p:spPr>
          <a:xfrm>
            <a:off x="8589746" y="6142859"/>
            <a:ext cx="12258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キャンペーン情報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D2A303A-C3FC-4484-9F44-84E8773846C3}"/>
              </a:ext>
            </a:extLst>
          </p:cNvPr>
          <p:cNvSpPr txBox="1"/>
          <p:nvPr/>
        </p:nvSpPr>
        <p:spPr>
          <a:xfrm>
            <a:off x="2299149" y="2217567"/>
            <a:ext cx="7609338" cy="840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みんなで＃ユニカツ！をキャッチコピーに、学生必需品のシャープ 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No.1 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ブランドの「クルトガ」</a:t>
            </a:r>
            <a:br>
              <a:rPr lang="ja-JP" altLang="en-US" sz="1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話題性の「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α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ゲルスイッチ」や「</a:t>
            </a:r>
            <a:r>
              <a:rPr lang="en-US" altLang="ja-JP" sz="1200" i="0" dirty="0" err="1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uni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-ball one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」、その他人気ブランドを使い、</a:t>
            </a:r>
            <a:br>
              <a:rPr lang="ja-JP" altLang="en-US" sz="1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楽しい学生生活を送ってもらう切り口の施策で、売り場と </a:t>
            </a:r>
            <a:r>
              <a:rPr lang="en-US" altLang="ja-JP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WEB </a:t>
            </a:r>
            <a:r>
              <a:rPr lang="ja-JP" altLang="en-US" sz="1200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を盛り上げます。</a:t>
            </a:r>
            <a:endParaRPr lang="ja-JP" altLang="en-US" sz="1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E1B5A1B-D68E-4BA5-B92A-65485E9EB8F4}"/>
              </a:ext>
            </a:extLst>
          </p:cNvPr>
          <p:cNvSpPr txBox="1"/>
          <p:nvPr/>
        </p:nvSpPr>
        <p:spPr bwMode="auto">
          <a:xfrm>
            <a:off x="975717" y="5280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企画内容</a:t>
            </a:r>
          </a:p>
        </p:txBody>
      </p:sp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BFFFAE00-4ABE-4B24-87AA-C8ADBBBDDC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3384" y="1262325"/>
            <a:ext cx="2433320" cy="383765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5D32321-37CB-473B-A2D5-4035D099C9FA}"/>
              </a:ext>
            </a:extLst>
          </p:cNvPr>
          <p:cNvSpPr txBox="1"/>
          <p:nvPr/>
        </p:nvSpPr>
        <p:spPr>
          <a:xfrm>
            <a:off x="1699414" y="1510586"/>
            <a:ext cx="8308186" cy="5968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100"/>
              </a:lnSpc>
              <a:defRPr sz="12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受験シーズン到来。お気に入りの筆記具や勉強方法を駆使した 「自分スタイル」 でモチベーションを上げて、</a:t>
            </a:r>
            <a:br>
              <a:rPr lang="ja-JP" altLang="en-US" dirty="0"/>
            </a:br>
            <a:r>
              <a:rPr lang="ja-JP" altLang="en-US" dirty="0"/>
              <a:t>仲間と楽しく受験に立ち向かえるような、ワクワクする売り場ををご提案します。</a:t>
            </a: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F4053CEC-8384-454D-A071-08BFBC8F8C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6855" y="2951327"/>
            <a:ext cx="3697605" cy="30289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46E68E9C-3F83-4C35-8349-927ADA737B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5867" y="2951327"/>
            <a:ext cx="3846195" cy="280035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CD01FE3-A7E4-4FD1-B1CC-35BCBFEFEF73}"/>
              </a:ext>
            </a:extLst>
          </p:cNvPr>
          <p:cNvSpPr txBox="1"/>
          <p:nvPr/>
        </p:nvSpPr>
        <p:spPr>
          <a:xfrm>
            <a:off x="2158486" y="2406814"/>
            <a:ext cx="1232632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アイテム</a:t>
            </a:r>
            <a:endParaRPr lang="ja-JP" altLang="en-US" sz="1600" b="1" i="0" dirty="0">
              <a:solidFill>
                <a:srgbClr val="3A3A3A"/>
              </a:solidFill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B30172E-0C49-4E10-89CF-4100CD4A43FF}"/>
              </a:ext>
            </a:extLst>
          </p:cNvPr>
          <p:cNvSpPr/>
          <p:nvPr/>
        </p:nvSpPr>
        <p:spPr>
          <a:xfrm>
            <a:off x="2132060" y="2413081"/>
            <a:ext cx="1080000" cy="432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1" name="図 40" descr="屋内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D2EDCED5-5DB6-4237-B3D2-F74B964885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564" y="3410409"/>
            <a:ext cx="4000500" cy="2247900"/>
          </a:xfrm>
          <a:prstGeom prst="rect">
            <a:avLst/>
          </a:prstGeom>
        </p:spPr>
      </p:pic>
      <p:pic>
        <p:nvPicPr>
          <p:cNvPr id="42" name="図 41" descr="白い背景にあるペン&#10;&#10;低い精度で自動的に生成された説明">
            <a:extLst>
              <a:ext uri="{FF2B5EF4-FFF2-40B4-BE49-F238E27FC236}">
                <a16:creationId xmlns:a16="http://schemas.microsoft.com/office/drawing/2014/main" id="{1676F388-5E5B-44C7-BB84-2EF3861583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767" y="3311650"/>
            <a:ext cx="4000500" cy="22479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A6CE83-98AA-4A0D-A9CB-F3604E07A24A}"/>
              </a:ext>
            </a:extLst>
          </p:cNvPr>
          <p:cNvSpPr txBox="1"/>
          <p:nvPr/>
        </p:nvSpPr>
        <p:spPr>
          <a:xfrm>
            <a:off x="2049619" y="5657927"/>
            <a:ext cx="3783403" cy="459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100"/>
              </a:lnSpc>
              <a:defRPr sz="12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500"/>
              </a:lnSpc>
            </a:pPr>
            <a:r>
              <a:rPr lang="ja-JP" altLang="en-US" sz="1100" b="0" dirty="0"/>
              <a:t>秋・冬らしい濃く深みのあるこっくり色（濃くて深みのある色）をラインナップ。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2370B61-503A-4BAE-83D8-30A7B5A2B25E}"/>
              </a:ext>
            </a:extLst>
          </p:cNvPr>
          <p:cNvSpPr txBox="1"/>
          <p:nvPr/>
        </p:nvSpPr>
        <p:spPr>
          <a:xfrm>
            <a:off x="6532971" y="5657927"/>
            <a:ext cx="4215763" cy="459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100"/>
              </a:lnSpc>
              <a:defRPr sz="12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500"/>
              </a:lnSpc>
            </a:pPr>
            <a:r>
              <a:rPr lang="ja-JP" altLang="en-US" sz="1100" b="0" dirty="0"/>
              <a:t>流行りの「グラスカラー」をテーマにしたクルトガ限定色と、大人気</a:t>
            </a:r>
            <a:r>
              <a:rPr lang="en-US" altLang="ja-JP" sz="1100" b="0" dirty="0"/>
              <a:t>α</a:t>
            </a:r>
            <a:r>
              <a:rPr lang="ja-JP" altLang="en-US" sz="1100" b="0" dirty="0"/>
              <a:t>ゲルスイッチに「</a:t>
            </a:r>
            <a:r>
              <a:rPr lang="en-US" altLang="ja-JP" sz="1100" b="0" dirty="0"/>
              <a:t>0.3mm </a:t>
            </a:r>
            <a:r>
              <a:rPr lang="ja-JP" altLang="en-US" sz="1100" b="0" dirty="0"/>
              <a:t>モデル」が新登場。</a:t>
            </a:r>
          </a:p>
        </p:txBody>
      </p:sp>
    </p:spTree>
    <p:extLst>
      <p:ext uri="{BB962C8B-B14F-4D97-AF65-F5344CB8AC3E}">
        <p14:creationId xmlns:p14="http://schemas.microsoft.com/office/powerpoint/2010/main" val="274934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DAEA5E2-48EA-40CF-9C0F-7E704CD8A6DE}"/>
              </a:ext>
            </a:extLst>
          </p:cNvPr>
          <p:cNvSpPr txBox="1"/>
          <p:nvPr/>
        </p:nvSpPr>
        <p:spPr bwMode="auto">
          <a:xfrm>
            <a:off x="976621" y="5370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1A56F32-C727-484A-8D63-461D96810535}"/>
              </a:ext>
            </a:extLst>
          </p:cNvPr>
          <p:cNvGrpSpPr/>
          <p:nvPr/>
        </p:nvGrpSpPr>
        <p:grpSpPr>
          <a:xfrm>
            <a:off x="706901" y="1329450"/>
            <a:ext cx="10789773" cy="3283992"/>
            <a:chOff x="2427378" y="1078736"/>
            <a:chExt cx="10789773" cy="3283992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E733F92-2B62-48D4-B30A-CA4B6A6A1076}"/>
                </a:ext>
              </a:extLst>
            </p:cNvPr>
            <p:cNvSpPr/>
            <p:nvPr/>
          </p:nvSpPr>
          <p:spPr>
            <a:xfrm>
              <a:off x="2427378" y="1868771"/>
              <a:ext cx="10789773" cy="2493957"/>
            </a:xfrm>
            <a:prstGeom prst="rect">
              <a:avLst/>
            </a:prstGeom>
            <a:solidFill>
              <a:srgbClr val="FF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25" name="図 24" descr="タイムライン が含まれている画像&#10;&#10;自動的に生成された説明">
              <a:extLst>
                <a:ext uri="{FF2B5EF4-FFF2-40B4-BE49-F238E27FC236}">
                  <a16:creationId xmlns:a16="http://schemas.microsoft.com/office/drawing/2014/main" id="{EEACE950-C333-4CCD-9F97-AE2DBCD93F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57"/>
            <a:stretch/>
          </p:blipFill>
          <p:spPr>
            <a:xfrm>
              <a:off x="3888005" y="1078736"/>
              <a:ext cx="3004820" cy="3028467"/>
            </a:xfrm>
            <a:prstGeom prst="rect">
              <a:avLst/>
            </a:prstGeom>
          </p:spPr>
        </p:pic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54B8F57-8045-422D-A05D-C0D8ED3F5A73}"/>
              </a:ext>
            </a:extLst>
          </p:cNvPr>
          <p:cNvSpPr txBox="1"/>
          <p:nvPr/>
        </p:nvSpPr>
        <p:spPr>
          <a:xfrm>
            <a:off x="5346839" y="1254545"/>
            <a:ext cx="4780915" cy="57996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ja-JP" altLang="en-US" sz="1200" dirty="0"/>
              <a:t>「自分スタイル」をイメージさせる、</a:t>
            </a:r>
          </a:p>
          <a:p>
            <a:pPr algn="l"/>
            <a:r>
              <a:rPr lang="ja-JP" altLang="en-US" sz="1200" dirty="0"/>
              <a:t> ファッション雑誌のような華やかな売り場です。</a:t>
            </a:r>
          </a:p>
        </p:txBody>
      </p:sp>
      <p:pic>
        <p:nvPicPr>
          <p:cNvPr id="28" name="図 27" descr="グラフィカル ユーザー インターフェイス, アプリケーション, Word&#10;&#10;自動的に生成された説明">
            <a:extLst>
              <a:ext uri="{FF2B5EF4-FFF2-40B4-BE49-F238E27FC236}">
                <a16:creationId xmlns:a16="http://schemas.microsoft.com/office/drawing/2014/main" id="{6731D4C4-CB12-469E-A8FF-3D5476B457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35" b="25990"/>
          <a:stretch/>
        </p:blipFill>
        <p:spPr>
          <a:xfrm>
            <a:off x="1702371" y="5063362"/>
            <a:ext cx="3200400" cy="862744"/>
          </a:xfrm>
          <a:prstGeom prst="rect">
            <a:avLst/>
          </a:prstGeom>
        </p:spPr>
      </p:pic>
      <p:pic>
        <p:nvPicPr>
          <p:cNvPr id="29" name="図 2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6A71F14B-9B27-4FFD-8BFB-D1B1A95514C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4" b="14759"/>
          <a:stretch/>
        </p:blipFill>
        <p:spPr>
          <a:xfrm>
            <a:off x="5527444" y="4843963"/>
            <a:ext cx="3200400" cy="1259849"/>
          </a:xfrm>
          <a:prstGeom prst="rect">
            <a:avLst/>
          </a:prstGeom>
        </p:spPr>
      </p:pic>
      <p:pic>
        <p:nvPicPr>
          <p:cNvPr id="30" name="図 29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16104C1B-EFF6-4B75-9187-24C5245506E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76" r="26127"/>
          <a:stretch/>
        </p:blipFill>
        <p:spPr>
          <a:xfrm>
            <a:off x="9421819" y="4885058"/>
            <a:ext cx="951570" cy="1198942"/>
          </a:xfrm>
          <a:prstGeom prst="rect">
            <a:avLst/>
          </a:prstGeom>
        </p:spPr>
      </p:pic>
      <p:pic>
        <p:nvPicPr>
          <p:cNvPr id="31" name="図 30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BE031291-FA94-40ED-8E2A-72D7EEA1657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0" t="20651" r="9015" b="17404"/>
          <a:stretch/>
        </p:blipFill>
        <p:spPr>
          <a:xfrm>
            <a:off x="7053154" y="2077879"/>
            <a:ext cx="2565608" cy="2262726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E1617C8-961C-40E6-99A7-BE45546F2A40}"/>
              </a:ext>
            </a:extLst>
          </p:cNvPr>
          <p:cNvSpPr txBox="1"/>
          <p:nvPr/>
        </p:nvSpPr>
        <p:spPr>
          <a:xfrm>
            <a:off x="1693642" y="5862294"/>
            <a:ext cx="253246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①トップボード</a:t>
            </a:r>
            <a:r>
              <a:rPr lang="en-US" altLang="ja-JP" sz="80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880×H150mm</a:t>
            </a:r>
            <a:endParaRPr lang="ja-JP" altLang="en-US" sz="8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8241EE7-3C87-48A9-9542-5DF49BE5ADEA}"/>
              </a:ext>
            </a:extLst>
          </p:cNvPr>
          <p:cNvSpPr txBox="1"/>
          <p:nvPr/>
        </p:nvSpPr>
        <p:spPr>
          <a:xfrm>
            <a:off x="9396573" y="6030454"/>
            <a:ext cx="121863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 i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defRPr>
            </a:lvl1pPr>
          </a:lstStyle>
          <a:p>
            <a:r>
              <a:rPr lang="ja-JP" altLang="en-US" sz="800" dirty="0"/>
              <a:t>③スイングポップ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58423BA-71B1-47E1-BFEB-0E29D848F467}"/>
              </a:ext>
            </a:extLst>
          </p:cNvPr>
          <p:cNvSpPr txBox="1"/>
          <p:nvPr/>
        </p:nvSpPr>
        <p:spPr>
          <a:xfrm>
            <a:off x="5503692" y="6051474"/>
            <a:ext cx="253246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00" i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defRPr>
            </a:lvl1pPr>
          </a:lstStyle>
          <a:p>
            <a:r>
              <a:rPr lang="ja-JP" altLang="en-US" sz="800" dirty="0"/>
              <a:t>②棚敷紙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228EB83-90CA-4CCB-87A6-62B53DE09796}"/>
              </a:ext>
            </a:extLst>
          </p:cNvPr>
          <p:cNvSpPr txBox="1"/>
          <p:nvPr/>
        </p:nvSpPr>
        <p:spPr>
          <a:xfrm>
            <a:off x="1424766" y="4668921"/>
            <a:ext cx="829859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4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販促物</a:t>
            </a:r>
            <a:endParaRPr lang="ja-JP" altLang="en-US" sz="1400" i="0" dirty="0">
              <a:solidFill>
                <a:srgbClr val="3A3A3A"/>
              </a:solidFill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CACA40B-76D8-4091-B465-8D171A1D454D}"/>
              </a:ext>
            </a:extLst>
          </p:cNvPr>
          <p:cNvSpPr/>
          <p:nvPr/>
        </p:nvSpPr>
        <p:spPr>
          <a:xfrm>
            <a:off x="1433204" y="4747101"/>
            <a:ext cx="720000" cy="28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B237E31-2151-4A54-917E-2F87EDE4C4B8}"/>
              </a:ext>
            </a:extLst>
          </p:cNvPr>
          <p:cNvSpPr txBox="1"/>
          <p:nvPr/>
        </p:nvSpPr>
        <p:spPr>
          <a:xfrm>
            <a:off x="3172701" y="4340606"/>
            <a:ext cx="162749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W900 </a:t>
            </a:r>
            <a:r>
              <a:rPr lang="ja-JP" altLang="en-US" sz="9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上下段パターン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A07448E-3C7A-44E0-B04F-15EB0DF7804E}"/>
              </a:ext>
            </a:extLst>
          </p:cNvPr>
          <p:cNvSpPr txBox="1"/>
          <p:nvPr/>
        </p:nvSpPr>
        <p:spPr>
          <a:xfrm>
            <a:off x="7444427" y="4340606"/>
            <a:ext cx="162749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W900 </a:t>
            </a:r>
            <a:r>
              <a:rPr lang="ja-JP" altLang="en-US" sz="9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上段パターン</a:t>
            </a:r>
          </a:p>
        </p:txBody>
      </p:sp>
    </p:spTree>
    <p:extLst>
      <p:ext uri="{BB962C8B-B14F-4D97-AF65-F5344CB8AC3E}">
        <p14:creationId xmlns:p14="http://schemas.microsoft.com/office/powerpoint/2010/main" val="415090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48828C9-0026-435F-9C3E-C808F2CD7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78562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78561"/>
          </a:xfrm>
          <a:prstGeom prst="rect">
            <a:avLst/>
          </a:prstGeom>
          <a:solidFill>
            <a:srgbClr val="0054A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C253D3F-8FE1-487D-A608-16DA4F194A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83928" y="6589054"/>
            <a:ext cx="2551024" cy="12257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894CCFF-0FA4-4B56-8741-1F4FF7A9E6A9}"/>
              </a:ext>
            </a:extLst>
          </p:cNvPr>
          <p:cNvSpPr txBox="1"/>
          <p:nvPr/>
        </p:nvSpPr>
        <p:spPr bwMode="auto">
          <a:xfrm>
            <a:off x="971160" y="535012"/>
            <a:ext cx="369978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売場連動キャンペーン</a:t>
            </a:r>
          </a:p>
        </p:txBody>
      </p:sp>
      <p:pic>
        <p:nvPicPr>
          <p:cNvPr id="35" name="図 34" descr="テキスト&#10;&#10;自動的に生成された説明">
            <a:extLst>
              <a:ext uri="{FF2B5EF4-FFF2-40B4-BE49-F238E27FC236}">
                <a16:creationId xmlns:a16="http://schemas.microsoft.com/office/drawing/2014/main" id="{8C846BEF-1010-4D4C-9A68-003B829A5C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51" y="5220101"/>
            <a:ext cx="886001" cy="831533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DA28F7C-D5DB-4289-B60D-C16C19FCE9B1}"/>
              </a:ext>
            </a:extLst>
          </p:cNvPr>
          <p:cNvSpPr txBox="1"/>
          <p:nvPr/>
        </p:nvSpPr>
        <p:spPr>
          <a:xfrm>
            <a:off x="1719376" y="1294031"/>
            <a:ext cx="8446226" cy="57996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200" dirty="0"/>
              <a:t>店頭で </a:t>
            </a:r>
            <a:r>
              <a:rPr lang="en-US" altLang="ja-JP" sz="1200" dirty="0"/>
              <a:t>QR </a:t>
            </a:r>
            <a:r>
              <a:rPr lang="ja-JP" altLang="en-US" sz="1200" dirty="0"/>
              <a:t>コードを読み込むと、</a:t>
            </a:r>
            <a:r>
              <a:rPr lang="en-US" altLang="ja-JP" sz="1200" dirty="0" err="1"/>
              <a:t>uni×WEGO</a:t>
            </a:r>
            <a:r>
              <a:rPr lang="en-US" altLang="ja-JP" sz="1200" dirty="0"/>
              <a:t> </a:t>
            </a:r>
            <a:r>
              <a:rPr lang="ja-JP" altLang="en-US" sz="1200" dirty="0"/>
              <a:t>オリジナル </a:t>
            </a:r>
            <a:r>
              <a:rPr lang="en-US" altLang="ja-JP" sz="1200" dirty="0"/>
              <a:t>LINE </a:t>
            </a:r>
            <a:r>
              <a:rPr lang="ja-JP" altLang="en-US" sz="1200" dirty="0"/>
              <a:t>スタンプが貰えるキャンペーンを実施します。</a:t>
            </a:r>
          </a:p>
          <a:p>
            <a:r>
              <a:rPr lang="en-US" altLang="ja-JP" sz="1200" dirty="0"/>
              <a:t>W</a:t>
            </a:r>
            <a:r>
              <a:rPr lang="ja-JP" altLang="en-US" sz="1200" dirty="0"/>
              <a:t>チャンスの抽選で、豪華コラボ景品も当たります。</a:t>
            </a:r>
          </a:p>
        </p:txBody>
      </p:sp>
      <p:pic>
        <p:nvPicPr>
          <p:cNvPr id="37" name="図 36" descr="ダイアグラム&#10;&#10;自動的に生成された説明">
            <a:extLst>
              <a:ext uri="{FF2B5EF4-FFF2-40B4-BE49-F238E27FC236}">
                <a16:creationId xmlns:a16="http://schemas.microsoft.com/office/drawing/2014/main" id="{6127FD36-1F5C-4ACD-B4CC-B26704B188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397" y="1984712"/>
            <a:ext cx="8572500" cy="2847975"/>
          </a:xfrm>
          <a:prstGeom prst="rect">
            <a:avLst/>
          </a:prstGeom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2D9F9F3-6D38-4E61-BE57-2EB2CF45637C}"/>
              </a:ext>
            </a:extLst>
          </p:cNvPr>
          <p:cNvSpPr/>
          <p:nvPr/>
        </p:nvSpPr>
        <p:spPr>
          <a:xfrm>
            <a:off x="1813449" y="5094197"/>
            <a:ext cx="8572500" cy="1080000"/>
          </a:xfrm>
          <a:prstGeom prst="rect">
            <a:avLst/>
          </a:prstGeom>
          <a:noFill/>
          <a:ln>
            <a:solidFill>
              <a:srgbClr val="E800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E2B12FE-F360-428D-A3EF-98922711D274}"/>
              </a:ext>
            </a:extLst>
          </p:cNvPr>
          <p:cNvSpPr txBox="1"/>
          <p:nvPr/>
        </p:nvSpPr>
        <p:spPr>
          <a:xfrm>
            <a:off x="2982796" y="5193870"/>
            <a:ext cx="7296988" cy="808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200" b="1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WEGO</a:t>
            </a:r>
            <a:r>
              <a:rPr lang="ja-JP" altLang="en-US" sz="1200" b="1" i="0" dirty="0">
                <a:solidFill>
                  <a:srgbClr val="3A3A3A"/>
                </a:solidFill>
                <a:effectLst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とは</a:t>
            </a:r>
          </a:p>
          <a:p>
            <a:pPr algn="l">
              <a:lnSpc>
                <a:spcPts val="1400"/>
              </a:lnSpc>
            </a:pPr>
            <a:r>
              <a:rPr lang="en-US" altLang="ja-JP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WEGO( </a:t>
            </a:r>
            <a:r>
              <a:rPr lang="ja-JP" altLang="en-US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ウィゴー </a:t>
            </a:r>
            <a:r>
              <a:rPr lang="en-US" altLang="ja-JP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r>
              <a:rPr lang="ja-JP" altLang="en-US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は、</a:t>
            </a:r>
            <a:r>
              <a:rPr lang="en-US" altLang="ja-JP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1994 </a:t>
            </a:r>
            <a:r>
              <a:rPr lang="ja-JP" altLang="en-US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年、大阪のアメリカ村の古着屋から始まり、現在はセレクトショップ・オリジナルブランドを展開しています。東京・原宿のストリートから発信される幅広いスタイルをメインに、個性的なアレンジで最新のトレンドを提案し、</a:t>
            </a:r>
            <a:r>
              <a:rPr lang="en-US" altLang="ja-JP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10 </a:t>
            </a:r>
            <a:r>
              <a:rPr lang="ja-JP" altLang="en-US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～ </a:t>
            </a:r>
            <a:r>
              <a:rPr lang="en-US" altLang="ja-JP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20 </a:t>
            </a:r>
            <a:r>
              <a:rPr lang="ja-JP" altLang="en-US" sz="1050" b="0" i="0" dirty="0">
                <a:solidFill>
                  <a:srgbClr val="3A3A3A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代前半の若者に圧倒的人気を得ています。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3117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400</Words>
  <Application>Microsoft Office PowerPoint</Application>
  <PresentationFormat>ワイド画面</PresentationFormat>
  <Paragraphs>37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6" baseType="lpstr">
      <vt:lpstr>A-OTF UD新ゴ Pr6 L</vt:lpstr>
      <vt:lpstr>A-OTF UD新ゴ Pr6 M</vt:lpstr>
      <vt:lpstr>A-OTF UD新ゴ Pr6N DB</vt:lpstr>
      <vt:lpstr>A-OTF UD新ゴ Pro DB</vt:lpstr>
      <vt:lpstr>A-OTF 新ゴ Pr6 L</vt:lpstr>
      <vt:lpstr>A-OTF 新ゴ Pr6N DB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29</cp:revision>
  <dcterms:created xsi:type="dcterms:W3CDTF">2021-08-29T03:49:55Z</dcterms:created>
  <dcterms:modified xsi:type="dcterms:W3CDTF">2021-08-31T16:28:29Z</dcterms:modified>
</cp:coreProperties>
</file>