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1" r:id="rId3"/>
    <p:sldId id="275" r:id="rId4"/>
    <p:sldId id="276" r:id="rId5"/>
    <p:sldId id="277" r:id="rId6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92" userDrawn="1">
          <p15:clr>
            <a:srgbClr val="A4A3A4"/>
          </p15:clr>
        </p15:guide>
        <p15:guide id="3" pos="6543" userDrawn="1">
          <p15:clr>
            <a:srgbClr val="A4A3A4"/>
          </p15:clr>
        </p15:guide>
        <p15:guide id="4" orient="horz" pos="635" userDrawn="1">
          <p15:clr>
            <a:srgbClr val="A4A3A4"/>
          </p15:clr>
        </p15:guide>
        <p15:guide id="5" orient="horz" pos="453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2460" userDrawn="1">
          <p15:clr>
            <a:srgbClr val="A4A3A4"/>
          </p15:clr>
        </p15:guide>
        <p15:guide id="8" orient="horz" pos="3787" userDrawn="1">
          <p15:clr>
            <a:srgbClr val="A4A3A4"/>
          </p15:clr>
        </p15:guide>
        <p15:guide id="9" orient="horz" pos="4014" userDrawn="1">
          <p15:clr>
            <a:srgbClr val="A4A3A4"/>
          </p15:clr>
        </p15:guide>
        <p15:guide id="10" pos="328" userDrawn="1">
          <p15:clr>
            <a:srgbClr val="A4A3A4"/>
          </p15:clr>
        </p15:guide>
        <p15:guide id="11" pos="6407" userDrawn="1">
          <p15:clr>
            <a:srgbClr val="A4A3A4"/>
          </p15:clr>
        </p15:guide>
        <p15:guide id="12" orient="horz" pos="181" userDrawn="1">
          <p15:clr>
            <a:srgbClr val="A4A3A4"/>
          </p15:clr>
        </p15:guide>
        <p15:guide id="13" orient="horz" pos="453" userDrawn="1">
          <p15:clr>
            <a:srgbClr val="A4A3A4"/>
          </p15:clr>
        </p15:guide>
        <p15:guide id="15" pos="555" userDrawn="1">
          <p15:clr>
            <a:srgbClr val="A4A3A4"/>
          </p15:clr>
        </p15:guide>
        <p15:guide id="16" orient="horz" pos="907" userDrawn="1">
          <p15:clr>
            <a:srgbClr val="A4A3A4"/>
          </p15:clr>
        </p15:guide>
        <p15:guide id="18" orient="horz" pos="771" userDrawn="1">
          <p15:clr>
            <a:srgbClr val="A4A3A4"/>
          </p15:clr>
        </p15:guide>
        <p15:guide id="19" orient="horz" pos="3628" userDrawn="1">
          <p15:clr>
            <a:srgbClr val="A4A3A4"/>
          </p15:clr>
        </p15:guide>
        <p15:guide id="20" pos="6089" userDrawn="1">
          <p15:clr>
            <a:srgbClr val="A4A3A4"/>
          </p15:clr>
        </p15:guide>
        <p15:guide id="21" pos="2075" userDrawn="1">
          <p15:clr>
            <a:srgbClr val="A4A3A4"/>
          </p15:clr>
        </p15:guide>
        <p15:guide id="22" pos="5976" userDrawn="1">
          <p15:clr>
            <a:srgbClr val="A4A3A4"/>
          </p15:clr>
        </p15:guide>
        <p15:guide id="24" orient="horz" pos="521" userDrawn="1">
          <p15:clr>
            <a:srgbClr val="A4A3A4"/>
          </p15:clr>
        </p15:guide>
        <p15:guide id="25" pos="3005" userDrawn="1">
          <p15:clr>
            <a:srgbClr val="A4A3A4"/>
          </p15:clr>
        </p15:guide>
        <p15:guide id="26" orient="horz" pos="1587" userDrawn="1">
          <p15:clr>
            <a:srgbClr val="A4A3A4"/>
          </p15:clr>
        </p15:guide>
        <p15:guide id="27" orient="horz" pos="4422" userDrawn="1">
          <p15:clr>
            <a:srgbClr val="A4A3A4"/>
          </p15:clr>
        </p15:guide>
        <p15:guide id="28" pos="2687" userDrawn="1">
          <p15:clr>
            <a:srgbClr val="A4A3A4"/>
          </p15:clr>
        </p15:guide>
        <p15:guide id="29" orient="horz" pos="3424" userDrawn="1">
          <p15:clr>
            <a:srgbClr val="A4A3A4"/>
          </p15:clr>
        </p15:guide>
        <p15:guide id="30" pos="4864" userDrawn="1">
          <p15:clr>
            <a:srgbClr val="A4A3A4"/>
          </p15:clr>
        </p15:guide>
        <p15:guide id="32" pos="646" userDrawn="1">
          <p15:clr>
            <a:srgbClr val="A4A3A4"/>
          </p15:clr>
        </p15:guide>
        <p15:guide id="33" pos="827" userDrawn="1">
          <p15:clr>
            <a:srgbClr val="A4A3A4"/>
          </p15:clr>
        </p15:guide>
        <p15:guide id="34" pos="5749" userDrawn="1">
          <p15:clr>
            <a:srgbClr val="A4A3A4"/>
          </p15:clr>
        </p15:guide>
        <p15:guide id="35" orient="horz" pos="3833" userDrawn="1">
          <p15:clr>
            <a:srgbClr val="A4A3A4"/>
          </p15:clr>
        </p15:guide>
        <p15:guide id="36" pos="1031" userDrawn="1">
          <p15:clr>
            <a:srgbClr val="A4A3A4"/>
          </p15:clr>
        </p15:guide>
        <p15:guide id="37" pos="40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4E4"/>
    <a:srgbClr val="E8001E"/>
    <a:srgbClr val="0054A0"/>
    <a:srgbClr val="B5DE84"/>
    <a:srgbClr val="C8E6A4"/>
    <a:srgbClr val="ACD975"/>
    <a:srgbClr val="B7DE87"/>
    <a:srgbClr val="86C9C3"/>
    <a:srgbClr val="66AEDE"/>
    <a:srgbClr val="01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1421" y="48"/>
      </p:cViewPr>
      <p:guideLst>
        <p:guide orient="horz" pos="2381"/>
        <p:guide pos="192"/>
        <p:guide pos="6543"/>
        <p:guide orient="horz" pos="635"/>
        <p:guide orient="horz" pos="4536"/>
        <p:guide pos="3368"/>
        <p:guide pos="2460"/>
        <p:guide orient="horz" pos="3787"/>
        <p:guide orient="horz" pos="4014"/>
        <p:guide pos="328"/>
        <p:guide pos="6407"/>
        <p:guide orient="horz" pos="181"/>
        <p:guide orient="horz" pos="453"/>
        <p:guide pos="555"/>
        <p:guide orient="horz" pos="907"/>
        <p:guide orient="horz" pos="771"/>
        <p:guide orient="horz" pos="3628"/>
        <p:guide pos="6089"/>
        <p:guide pos="2075"/>
        <p:guide pos="5976"/>
        <p:guide orient="horz" pos="521"/>
        <p:guide pos="3005"/>
        <p:guide orient="horz" pos="1587"/>
        <p:guide orient="horz" pos="4422"/>
        <p:guide pos="2687"/>
        <p:guide orient="horz" pos="3424"/>
        <p:guide pos="4864"/>
        <p:guide pos="646"/>
        <p:guide pos="827"/>
        <p:guide pos="5749"/>
        <p:guide orient="horz" pos="3833"/>
        <p:guide pos="1031"/>
        <p:guide pos="40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93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07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1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0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0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30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87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68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72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18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4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5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352C24A0-3E10-4BB7-A894-F20ED169B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1813" cy="576416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C04D420-383F-4A45-AF20-03EE72880079}"/>
              </a:ext>
            </a:extLst>
          </p:cNvPr>
          <p:cNvSpPr txBox="1"/>
          <p:nvPr/>
        </p:nvSpPr>
        <p:spPr>
          <a:xfrm>
            <a:off x="204957" y="6060567"/>
            <a:ext cx="38747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BFF42A70-781A-4B84-A369-12B79397A3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33" y="7205921"/>
            <a:ext cx="2551024" cy="122579"/>
          </a:xfrm>
          <a:prstGeom prst="rect">
            <a:avLst/>
          </a:prstGeom>
        </p:spPr>
      </p:pic>
      <p:pic>
        <p:nvPicPr>
          <p:cNvPr id="11" name="図 10" descr="ロゴ, 会社名&#10;&#10;自動的に生成された説明">
            <a:extLst>
              <a:ext uri="{FF2B5EF4-FFF2-40B4-BE49-F238E27FC236}">
                <a16:creationId xmlns:a16="http://schemas.microsoft.com/office/drawing/2014/main" id="{8F7ACF9C-3D85-4092-A612-505A3DC4B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5150" y="6531392"/>
            <a:ext cx="1473994" cy="735363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5A94148-1C00-43F1-83DA-111D32E61F57}"/>
              </a:ext>
            </a:extLst>
          </p:cNvPr>
          <p:cNvSpPr/>
          <p:nvPr/>
        </p:nvSpPr>
        <p:spPr>
          <a:xfrm>
            <a:off x="308565" y="6622140"/>
            <a:ext cx="1260000" cy="396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A16F484-D42A-4688-A979-C0594FFA9367}"/>
              </a:ext>
            </a:extLst>
          </p:cNvPr>
          <p:cNvSpPr txBox="1"/>
          <p:nvPr/>
        </p:nvSpPr>
        <p:spPr>
          <a:xfrm>
            <a:off x="281940" y="664464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spc="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商談資料</a:t>
            </a:r>
          </a:p>
        </p:txBody>
      </p:sp>
    </p:spTree>
    <p:extLst>
      <p:ext uri="{BB962C8B-B14F-4D97-AF65-F5344CB8AC3E}">
        <p14:creationId xmlns:p14="http://schemas.microsoft.com/office/powerpoint/2010/main" val="3124138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85EF695-B06B-4B1B-B564-41CD27D038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0054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E6074BC1-51FA-4A90-8652-AFE17FAFF0AD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企画背景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3718BB2-F969-4C18-A505-C504DDD90419}"/>
              </a:ext>
            </a:extLst>
          </p:cNvPr>
          <p:cNvSpPr txBox="1"/>
          <p:nvPr/>
        </p:nvSpPr>
        <p:spPr>
          <a:xfrm>
            <a:off x="954121" y="1341253"/>
            <a:ext cx="8461374" cy="8689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2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現代の学生の「みんなで〇〇したい」、その中でも「自分らしさ」を発揮したい、というマインドに注目し、</a:t>
            </a:r>
          </a:p>
          <a:p>
            <a:pPr>
              <a:lnSpc>
                <a:spcPts val="2100"/>
              </a:lnSpc>
            </a:pPr>
            <a:r>
              <a:rPr lang="en-US" altLang="ja-JP" sz="1200" b="1" dirty="0" err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uni</a:t>
            </a:r>
            <a:r>
              <a:rPr lang="en-US" altLang="ja-JP" sz="12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 </a:t>
            </a:r>
            <a:r>
              <a:rPr lang="ja-JP" altLang="en-US" sz="12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製品とプロモーションを通じて「みんなで楽しい」 と 「私らしさの表現体験」 を提供することで、</a:t>
            </a:r>
          </a:p>
          <a:p>
            <a:pPr>
              <a:lnSpc>
                <a:spcPts val="2100"/>
              </a:lnSpc>
            </a:pPr>
            <a:r>
              <a:rPr lang="ja-JP" altLang="en-US" sz="12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学生生活を全力で応援するキャンペーンを多数ご提案いたします。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F9DA98DF-5D7C-48B4-BF26-4B1469378287}"/>
              </a:ext>
            </a:extLst>
          </p:cNvPr>
          <p:cNvSpPr/>
          <p:nvPr/>
        </p:nvSpPr>
        <p:spPr>
          <a:xfrm>
            <a:off x="1035686" y="2311401"/>
            <a:ext cx="8630602" cy="980440"/>
          </a:xfrm>
          <a:prstGeom prst="rect">
            <a:avLst/>
          </a:prstGeom>
          <a:noFill/>
          <a:ln>
            <a:solidFill>
              <a:srgbClr val="E800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BF2DE79C-9FAE-4BF1-9A76-DBDEE3F403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5" y="3978004"/>
            <a:ext cx="3808496" cy="1997345"/>
          </a:xfrm>
          <a:prstGeom prst="rect">
            <a:avLst/>
          </a:prstGeom>
        </p:spPr>
      </p:pic>
      <p:pic>
        <p:nvPicPr>
          <p:cNvPr id="13" name="図 12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A9B78F63-F43F-4CF4-8705-A8CFC31C03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763" y="3933441"/>
            <a:ext cx="1225825" cy="2151447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42259979-CFB2-407E-84A5-4071CAAE66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161" y="3563361"/>
            <a:ext cx="3942966" cy="264912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0B693DD4-7034-40AA-B745-42E85AB532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2807" y="3572827"/>
            <a:ext cx="2068830" cy="247650"/>
          </a:xfrm>
          <a:prstGeom prst="rect">
            <a:avLst/>
          </a:prstGeom>
        </p:spPr>
      </p:pic>
      <p:pic>
        <p:nvPicPr>
          <p:cNvPr id="28" name="図 27" descr="QR コード&#10;&#10;自動的に生成された説明">
            <a:extLst>
              <a:ext uri="{FF2B5EF4-FFF2-40B4-BE49-F238E27FC236}">
                <a16:creationId xmlns:a16="http://schemas.microsoft.com/office/drawing/2014/main" id="{C2AFBA0C-6350-4874-BFDA-DE91C91FF5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8645" y="3971909"/>
            <a:ext cx="656348" cy="656348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9DBD37A-180E-4739-8DE0-BC3653335218}"/>
              </a:ext>
            </a:extLst>
          </p:cNvPr>
          <p:cNvSpPr txBox="1"/>
          <p:nvPr/>
        </p:nvSpPr>
        <p:spPr>
          <a:xfrm>
            <a:off x="7279242" y="3937731"/>
            <a:ext cx="289187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solidFill>
                  <a:srgbClr val="3A3A3A"/>
                </a:solidFill>
                <a:latin typeface="A-OTF 新ゴ Pr6N DB" panose="020B0600000000000000" pitchFamily="34" charset="-128"/>
                <a:ea typeface="A-OTF 新ゴ Pr6N DB" panose="020B0600000000000000" pitchFamily="34" charset="-128"/>
              </a:rPr>
              <a:t>内容</a:t>
            </a:r>
          </a:p>
          <a:p>
            <a: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＃ユニカツ第 </a:t>
            </a:r>
            <a:r>
              <a:rPr lang="en-US" altLang="ja-JP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 </a:t>
            </a:r>
            <a: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弾～ </a:t>
            </a:r>
            <a:r>
              <a:rPr lang="en-US" altLang="ja-JP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 </a:t>
            </a:r>
            <a: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弾の売り場</a:t>
            </a:r>
            <a:b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キャンペーン情報 発信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A98065-9788-4B36-A89D-EABDCBE896D4}"/>
              </a:ext>
            </a:extLst>
          </p:cNvPr>
          <p:cNvSpPr txBox="1"/>
          <p:nvPr/>
        </p:nvSpPr>
        <p:spPr>
          <a:xfrm>
            <a:off x="7279242" y="4428742"/>
            <a:ext cx="26327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solidFill>
                  <a:srgbClr val="3A3A3A"/>
                </a:solidFill>
                <a:latin typeface="A-OTF 新ゴ Pr6N DB" panose="020B0600000000000000" pitchFamily="34" charset="-128"/>
                <a:ea typeface="A-OTF 新ゴ Pr6N DB" panose="020B0600000000000000" pitchFamily="34" charset="-128"/>
              </a:rPr>
              <a:t>公開日</a:t>
            </a:r>
          </a:p>
          <a:p>
            <a:r>
              <a:rPr lang="en-US" altLang="ja-JP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7/15 </a:t>
            </a:r>
            <a: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～</a:t>
            </a:r>
            <a:r>
              <a:rPr lang="en-US" altLang="ja-JP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( </a:t>
            </a:r>
            <a: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売り場に合わせて随時更新 </a:t>
            </a:r>
            <a:r>
              <a:rPr lang="en-US" altLang="ja-JP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)</a:t>
            </a:r>
            <a:endParaRPr lang="ja-JP" altLang="en-US" sz="900" b="1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pic>
        <p:nvPicPr>
          <p:cNvPr id="32" name="図 31" descr="テキスト, 手紙&#10;&#10;自動的に生成された説明">
            <a:extLst>
              <a:ext uri="{FF2B5EF4-FFF2-40B4-BE49-F238E27FC236}">
                <a16:creationId xmlns:a16="http://schemas.microsoft.com/office/drawing/2014/main" id="{FEEAE1BA-A9DA-47F2-AEE5-BDE74546B6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029" y="5106403"/>
            <a:ext cx="833003" cy="1333450"/>
          </a:xfrm>
          <a:prstGeom prst="rect">
            <a:avLst/>
          </a:prstGeom>
        </p:spPr>
      </p:pic>
      <p:pic>
        <p:nvPicPr>
          <p:cNvPr id="35" name="図 34" descr="テキスト&#10;&#10;自動的に生成された説明">
            <a:extLst>
              <a:ext uri="{FF2B5EF4-FFF2-40B4-BE49-F238E27FC236}">
                <a16:creationId xmlns:a16="http://schemas.microsoft.com/office/drawing/2014/main" id="{E4F63740-4CD6-457F-9D9C-05C1F445794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779" y="5106403"/>
            <a:ext cx="1724121" cy="1333449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B5D2ED4-181B-430C-992E-973691280B07}"/>
              </a:ext>
            </a:extLst>
          </p:cNvPr>
          <p:cNvSpPr txBox="1"/>
          <p:nvPr/>
        </p:nvSpPr>
        <p:spPr>
          <a:xfrm>
            <a:off x="6446353" y="4882206"/>
            <a:ext cx="109338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solidFill>
                  <a:srgbClr val="3A3A3A"/>
                </a:solidFill>
                <a:latin typeface="A-OTF 新ゴ Pr6N DB" panose="020B0600000000000000" pitchFamily="34" charset="-128"/>
                <a:ea typeface="A-OTF 新ゴ Pr6N DB" panose="020B0600000000000000" pitchFamily="34" charset="-128"/>
              </a:rPr>
              <a:t>コンテンツ例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4861A66D-38EC-4D53-85E4-1BFBFC8548F0}"/>
              </a:ext>
            </a:extLst>
          </p:cNvPr>
          <p:cNvSpPr txBox="1"/>
          <p:nvPr/>
        </p:nvSpPr>
        <p:spPr>
          <a:xfrm>
            <a:off x="6449651" y="6424451"/>
            <a:ext cx="1093387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7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製品の使い方提案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83D2D81-E654-4819-BE73-5686CB151F2B}"/>
              </a:ext>
            </a:extLst>
          </p:cNvPr>
          <p:cNvSpPr txBox="1"/>
          <p:nvPr/>
        </p:nvSpPr>
        <p:spPr>
          <a:xfrm>
            <a:off x="7663764" y="6432232"/>
            <a:ext cx="12258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7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キャンペーン情報</a:t>
            </a:r>
          </a:p>
        </p:txBody>
      </p:sp>
      <p:pic>
        <p:nvPicPr>
          <p:cNvPr id="49" name="図 48">
            <a:extLst>
              <a:ext uri="{FF2B5EF4-FFF2-40B4-BE49-F238E27FC236}">
                <a16:creationId xmlns:a16="http://schemas.microsoft.com/office/drawing/2014/main" id="{3551DFEC-B035-4C6C-A90B-E235DE27BDCD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7818006" y="7265299"/>
            <a:ext cx="2551024" cy="122579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95CD5AC-E82C-440F-BE3F-84AD1FB3D52D}"/>
              </a:ext>
            </a:extLst>
          </p:cNvPr>
          <p:cNvSpPr txBox="1"/>
          <p:nvPr/>
        </p:nvSpPr>
        <p:spPr>
          <a:xfrm>
            <a:off x="1546792" y="2379615"/>
            <a:ext cx="7609338" cy="840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みんなで＃ユニカツ！をキャッチコピーに、学生必需品のシャープ </a:t>
            </a:r>
            <a:r>
              <a:rPr lang="en-US" altLang="ja-JP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No.1 </a:t>
            </a: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ブランドの「クルトガ」</a:t>
            </a:r>
            <a:br>
              <a:rPr lang="ja-JP" altLang="en-US" sz="12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</a:b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話題性の「</a:t>
            </a:r>
            <a:r>
              <a:rPr lang="en-US" altLang="ja-JP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α</a:t>
            </a: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ゲルスイッチ」や「</a:t>
            </a:r>
            <a:r>
              <a:rPr lang="en-US" altLang="ja-JP" sz="1200" i="0" dirty="0" err="1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uni</a:t>
            </a:r>
            <a:r>
              <a:rPr lang="en-US" altLang="ja-JP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-ball one</a:t>
            </a: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」、その他人気ブランドを使い、</a:t>
            </a:r>
            <a:br>
              <a:rPr lang="ja-JP" altLang="en-US" sz="12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</a:b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楽しい学生生活を送ってもらう切り口の施策で、売り場と </a:t>
            </a:r>
            <a:r>
              <a:rPr lang="en-US" altLang="ja-JP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WEB </a:t>
            </a: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を盛り上げます。</a:t>
            </a:r>
            <a:endParaRPr lang="ja-JP" altLang="en-US" sz="12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5123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85EF695-B06B-4B1B-B564-41CD27D038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0054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E6074BC1-51FA-4A90-8652-AFE17FAFF0AD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企画内容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 descr="アイコン&#10;&#10;自動的に生成された説明">
            <a:extLst>
              <a:ext uri="{FF2B5EF4-FFF2-40B4-BE49-F238E27FC236}">
                <a16:creationId xmlns:a16="http://schemas.microsoft.com/office/drawing/2014/main" id="{45516F54-684D-4463-B843-C8B31A239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224" y="1363925"/>
            <a:ext cx="2433320" cy="383765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E761A76-D220-45D4-9D3F-F5FB14F80F46}"/>
              </a:ext>
            </a:extLst>
          </p:cNvPr>
          <p:cNvSpPr txBox="1"/>
          <p:nvPr/>
        </p:nvSpPr>
        <p:spPr>
          <a:xfrm>
            <a:off x="927254" y="1612186"/>
            <a:ext cx="8308186" cy="59689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100"/>
              </a:lnSpc>
              <a:defRPr sz="12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dirty="0"/>
              <a:t>受験シーズン到来。お気に入りの筆記具や勉強方法を駆使した 「自分スタイル」 でモチベーションを上げて、</a:t>
            </a:r>
            <a:br>
              <a:rPr lang="ja-JP" altLang="en-US" dirty="0"/>
            </a:br>
            <a:r>
              <a:rPr lang="ja-JP" altLang="en-US" dirty="0"/>
              <a:t>仲間と楽しく受験に立ち向かえるような、ワクワクする売り場ををご提案します。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28CA5F1-90DC-43DD-A7B7-F7B26B57FC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120" y="3052927"/>
            <a:ext cx="3697605" cy="30289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791FB69-D099-4444-A425-0054E60DE0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5943" y="3052927"/>
            <a:ext cx="3846195" cy="280035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8D023B2-E562-4ECB-A79C-623B40EBD431}"/>
              </a:ext>
            </a:extLst>
          </p:cNvPr>
          <p:cNvSpPr txBox="1"/>
          <p:nvPr/>
        </p:nvSpPr>
        <p:spPr>
          <a:xfrm>
            <a:off x="1340026" y="2508414"/>
            <a:ext cx="1232632" cy="413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アイテム</a:t>
            </a:r>
            <a:endParaRPr lang="ja-JP" altLang="en-US" sz="1600" b="1" i="0" dirty="0">
              <a:solidFill>
                <a:srgbClr val="3A3A3A"/>
              </a:solidFill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E375F0D-87ED-4A8B-B628-CDECD3CF6698}"/>
              </a:ext>
            </a:extLst>
          </p:cNvPr>
          <p:cNvSpPr/>
          <p:nvPr/>
        </p:nvSpPr>
        <p:spPr>
          <a:xfrm>
            <a:off x="1313600" y="2514681"/>
            <a:ext cx="1080000" cy="432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0" name="図 19" descr="屋内, テーブル, 座る が含まれている画像&#10;&#10;自動的に生成された説明">
            <a:extLst>
              <a:ext uri="{FF2B5EF4-FFF2-40B4-BE49-F238E27FC236}">
                <a16:creationId xmlns:a16="http://schemas.microsoft.com/office/drawing/2014/main" id="{4EC26A71-65B8-4ADB-8EF7-BC3E4AFC88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704" y="3644089"/>
            <a:ext cx="4000500" cy="2247900"/>
          </a:xfrm>
          <a:prstGeom prst="rect">
            <a:avLst/>
          </a:prstGeom>
        </p:spPr>
      </p:pic>
      <p:pic>
        <p:nvPicPr>
          <p:cNvPr id="25" name="図 24" descr="白い背景にあるペン&#10;&#10;低い精度で自動的に生成された説明">
            <a:extLst>
              <a:ext uri="{FF2B5EF4-FFF2-40B4-BE49-F238E27FC236}">
                <a16:creationId xmlns:a16="http://schemas.microsoft.com/office/drawing/2014/main" id="{430B2E96-38B4-414A-A8F4-144A4A5EE9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654" y="3545330"/>
            <a:ext cx="4000500" cy="2247900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8A6BB7B-856A-45F3-951C-22A6758827AD}"/>
              </a:ext>
            </a:extLst>
          </p:cNvPr>
          <p:cNvSpPr txBox="1"/>
          <p:nvPr/>
        </p:nvSpPr>
        <p:spPr>
          <a:xfrm>
            <a:off x="1335334" y="5891607"/>
            <a:ext cx="3783403" cy="4594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100"/>
              </a:lnSpc>
              <a:defRPr sz="12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500"/>
              </a:lnSpc>
            </a:pPr>
            <a:r>
              <a:rPr lang="ja-JP" altLang="en-US" sz="1100" b="0" dirty="0"/>
              <a:t>秋・冬らしい濃く深みのあるこっくり色（濃くて深みのある色）をラインナップ。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1BA4E02-5DFA-4EB7-BEE9-93CB50C8252D}"/>
              </a:ext>
            </a:extLst>
          </p:cNvPr>
          <p:cNvSpPr txBox="1"/>
          <p:nvPr/>
        </p:nvSpPr>
        <p:spPr>
          <a:xfrm>
            <a:off x="5864989" y="5891607"/>
            <a:ext cx="4215763" cy="4594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100"/>
              </a:lnSpc>
              <a:defRPr sz="12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500"/>
              </a:lnSpc>
            </a:pPr>
            <a:r>
              <a:rPr lang="ja-JP" altLang="en-US" sz="1100" b="0" dirty="0"/>
              <a:t>流行りの「グラスカラー」をテーマにしたクルトガ限定色と、大人気</a:t>
            </a:r>
            <a:r>
              <a:rPr lang="en-US" altLang="ja-JP" sz="1100" b="0" dirty="0"/>
              <a:t>α</a:t>
            </a:r>
            <a:r>
              <a:rPr lang="ja-JP" altLang="en-US" sz="1100" b="0" dirty="0"/>
              <a:t>ゲルスイッチに「</a:t>
            </a:r>
            <a:r>
              <a:rPr lang="en-US" altLang="ja-JP" sz="1100" b="0" dirty="0"/>
              <a:t>0.3mm </a:t>
            </a:r>
            <a:r>
              <a:rPr lang="ja-JP" altLang="en-US" sz="1100" b="0" dirty="0"/>
              <a:t>モデル」が新登場。</a:t>
            </a:r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7140D072-C921-4DA5-9BF3-8BDA8A6FDD5B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7818006" y="7265299"/>
            <a:ext cx="2551024" cy="12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297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85EF695-B06B-4B1B-B564-41CD27D038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0054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E6074BC1-51FA-4A90-8652-AFE17FAFF0AD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売場提案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491E606-FA7E-4210-8144-BC4C935952BB}"/>
              </a:ext>
            </a:extLst>
          </p:cNvPr>
          <p:cNvGrpSpPr/>
          <p:nvPr/>
        </p:nvGrpSpPr>
        <p:grpSpPr>
          <a:xfrm>
            <a:off x="520700" y="1422050"/>
            <a:ext cx="9650413" cy="3431972"/>
            <a:chOff x="3005111" y="1078736"/>
            <a:chExt cx="9650413" cy="3431972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92B5A0E6-A2D6-4B12-B4B5-5CA34F2B5DCB}"/>
                </a:ext>
              </a:extLst>
            </p:cNvPr>
            <p:cNvSpPr/>
            <p:nvPr/>
          </p:nvSpPr>
          <p:spPr>
            <a:xfrm>
              <a:off x="3005111" y="1868770"/>
              <a:ext cx="9650413" cy="2641937"/>
            </a:xfrm>
            <a:prstGeom prst="rect">
              <a:avLst/>
            </a:prstGeom>
            <a:solidFill>
              <a:srgbClr val="FF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4" name="図 3" descr="タイムライン が含まれている画像&#10;&#10;自動的に生成された説明">
              <a:extLst>
                <a:ext uri="{FF2B5EF4-FFF2-40B4-BE49-F238E27FC236}">
                  <a16:creationId xmlns:a16="http://schemas.microsoft.com/office/drawing/2014/main" id="{9A2EA422-73B7-48D6-8A3A-068BB5CEF7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88005" y="1078736"/>
              <a:ext cx="3004820" cy="3431972"/>
            </a:xfrm>
            <a:prstGeom prst="rect">
              <a:avLst/>
            </a:prstGeom>
          </p:spPr>
        </p:pic>
      </p:grp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7140D072-C921-4DA5-9BF3-8BDA8A6FDD5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7818006" y="7265299"/>
            <a:ext cx="2551024" cy="122579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88F881E-8BAE-445F-9C71-3B0D3D2020ED}"/>
              </a:ext>
            </a:extLst>
          </p:cNvPr>
          <p:cNvSpPr txBox="1"/>
          <p:nvPr/>
        </p:nvSpPr>
        <p:spPr>
          <a:xfrm>
            <a:off x="4582905" y="1347145"/>
            <a:ext cx="4780915" cy="57996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ts val="2000"/>
              </a:lnSpc>
              <a:defRPr sz="14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 algn="l"/>
            <a:r>
              <a:rPr lang="ja-JP" altLang="en-US" sz="1200" dirty="0"/>
              <a:t>「自分スタイル」をイメージさせる、</a:t>
            </a:r>
          </a:p>
          <a:p>
            <a:pPr algn="l"/>
            <a:r>
              <a:rPr lang="ja-JP" altLang="en-US" sz="1200" dirty="0"/>
              <a:t> ファッション雑誌のような華やかな売り場です。</a:t>
            </a:r>
          </a:p>
        </p:txBody>
      </p:sp>
      <p:pic>
        <p:nvPicPr>
          <p:cNvPr id="8" name="図 7" descr="グラフィカル ユーザー インターフェイス, アプリケーション, Word&#10;&#10;自動的に生成された説明">
            <a:extLst>
              <a:ext uri="{FF2B5EF4-FFF2-40B4-BE49-F238E27FC236}">
                <a16:creationId xmlns:a16="http://schemas.microsoft.com/office/drawing/2014/main" id="{57B3E478-A872-47CC-B976-07139128A1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35" b="25990"/>
          <a:stretch/>
        </p:blipFill>
        <p:spPr>
          <a:xfrm>
            <a:off x="938437" y="5433622"/>
            <a:ext cx="3200400" cy="862744"/>
          </a:xfrm>
          <a:prstGeom prst="rect">
            <a:avLst/>
          </a:prstGeom>
        </p:spPr>
      </p:pic>
      <p:pic>
        <p:nvPicPr>
          <p:cNvPr id="11" name="図 1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8BC0734-5456-4579-9222-9A36A5D56A8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84" b="14759"/>
          <a:stretch/>
        </p:blipFill>
        <p:spPr>
          <a:xfrm>
            <a:off x="4763510" y="5224733"/>
            <a:ext cx="3200400" cy="1259849"/>
          </a:xfrm>
          <a:prstGeom prst="rect">
            <a:avLst/>
          </a:prstGeom>
        </p:spPr>
      </p:pic>
      <p:pic>
        <p:nvPicPr>
          <p:cNvPr id="15" name="図 14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3D666CAD-6944-49FC-8412-20F6C395218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76" r="26127"/>
          <a:stretch/>
        </p:blipFill>
        <p:spPr>
          <a:xfrm>
            <a:off x="8678905" y="5234298"/>
            <a:ext cx="951570" cy="1198942"/>
          </a:xfrm>
          <a:prstGeom prst="rect">
            <a:avLst/>
          </a:prstGeom>
        </p:spPr>
      </p:pic>
      <p:pic>
        <p:nvPicPr>
          <p:cNvPr id="35" name="図 34" descr="タイムライン が含まれている画像&#10;&#10;自動的に生成された説明">
            <a:extLst>
              <a:ext uri="{FF2B5EF4-FFF2-40B4-BE49-F238E27FC236}">
                <a16:creationId xmlns:a16="http://schemas.microsoft.com/office/drawing/2014/main" id="{D7A26617-B92A-4A74-AA4A-F8A832AD6C3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40" t="20651" r="9015" b="6047"/>
          <a:stretch/>
        </p:blipFill>
        <p:spPr>
          <a:xfrm>
            <a:off x="6289220" y="2170479"/>
            <a:ext cx="2565608" cy="2677604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7F985BC-1BEE-4003-8690-FBE2306B2B45}"/>
              </a:ext>
            </a:extLst>
          </p:cNvPr>
          <p:cNvSpPr txBox="1"/>
          <p:nvPr/>
        </p:nvSpPr>
        <p:spPr>
          <a:xfrm>
            <a:off x="929708" y="6432244"/>
            <a:ext cx="2532465" cy="254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①トップボード</a:t>
            </a:r>
            <a:r>
              <a:rPr lang="en-US" altLang="ja-JP" sz="100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880×H150mm</a:t>
            </a:r>
            <a:endParaRPr lang="ja-JP" altLang="en-US" sz="1000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EBCB080-7BA0-4A14-B093-F194D8B3A578}"/>
              </a:ext>
            </a:extLst>
          </p:cNvPr>
          <p:cNvSpPr txBox="1"/>
          <p:nvPr/>
        </p:nvSpPr>
        <p:spPr>
          <a:xfrm>
            <a:off x="8653659" y="6432244"/>
            <a:ext cx="121863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00" i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defRPr>
            </a:lvl1pPr>
          </a:lstStyle>
          <a:p>
            <a:r>
              <a:rPr lang="ja-JP" altLang="en-US" dirty="0"/>
              <a:t>③スイングポップ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F14C160-BD8A-4BEF-9196-4AE06B7F4CB9}"/>
              </a:ext>
            </a:extLst>
          </p:cNvPr>
          <p:cNvSpPr txBox="1"/>
          <p:nvPr/>
        </p:nvSpPr>
        <p:spPr>
          <a:xfrm>
            <a:off x="4739758" y="6432244"/>
            <a:ext cx="2532465" cy="25495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00" i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defRPr>
            </a:lvl1pPr>
          </a:lstStyle>
          <a:p>
            <a:r>
              <a:rPr lang="ja-JP" altLang="en-US" dirty="0"/>
              <a:t>②棚敷紙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4396F18-735D-444F-9F76-DA8ADF6E8823}"/>
              </a:ext>
            </a:extLst>
          </p:cNvPr>
          <p:cNvSpPr txBox="1"/>
          <p:nvPr/>
        </p:nvSpPr>
        <p:spPr>
          <a:xfrm>
            <a:off x="1028695" y="4954961"/>
            <a:ext cx="829859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販促物</a:t>
            </a:r>
            <a:endParaRPr lang="ja-JP" altLang="en-US" sz="1400" i="0" dirty="0">
              <a:solidFill>
                <a:srgbClr val="3A3A3A"/>
              </a:solidFill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7DA166F-E58A-4997-8293-820F17AC8E20}"/>
              </a:ext>
            </a:extLst>
          </p:cNvPr>
          <p:cNvSpPr/>
          <p:nvPr/>
        </p:nvSpPr>
        <p:spPr>
          <a:xfrm>
            <a:off x="1037133" y="5033141"/>
            <a:ext cx="720000" cy="28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00958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85EF695-B06B-4B1B-B564-41CD27D038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rgbClr val="0054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E6074BC1-51FA-4A90-8652-AFE17FAFF0AD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369978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売場連動キャンペーン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7140D072-C921-4DA5-9BF3-8BDA8A6FDD5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7818006" y="7265299"/>
            <a:ext cx="2551024" cy="122579"/>
          </a:xfrm>
          <a:prstGeom prst="rect">
            <a:avLst/>
          </a:prstGeom>
        </p:spPr>
      </p:pic>
      <p:pic>
        <p:nvPicPr>
          <p:cNvPr id="6" name="図 5" descr="テキスト&#10;&#10;自動的に生成された説明">
            <a:extLst>
              <a:ext uri="{FF2B5EF4-FFF2-40B4-BE49-F238E27FC236}">
                <a16:creationId xmlns:a16="http://schemas.microsoft.com/office/drawing/2014/main" id="{39AEF25A-1CBA-4CED-8C5D-EC68E821D9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138" y="5619484"/>
            <a:ext cx="886001" cy="831533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B240E82-EE60-410E-AF0C-C61220583700}"/>
              </a:ext>
            </a:extLst>
          </p:cNvPr>
          <p:cNvSpPr txBox="1"/>
          <p:nvPr/>
        </p:nvSpPr>
        <p:spPr>
          <a:xfrm>
            <a:off x="941614" y="1378111"/>
            <a:ext cx="8446226" cy="57996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000"/>
              </a:lnSpc>
              <a:defRPr sz="14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200" dirty="0"/>
              <a:t>店頭で </a:t>
            </a:r>
            <a:r>
              <a:rPr lang="en-US" altLang="ja-JP" sz="1200" dirty="0"/>
              <a:t>QR </a:t>
            </a:r>
            <a:r>
              <a:rPr lang="ja-JP" altLang="en-US" sz="1200" dirty="0"/>
              <a:t>コードを読み込むと、</a:t>
            </a:r>
            <a:r>
              <a:rPr lang="en-US" altLang="ja-JP" sz="1200" dirty="0" err="1"/>
              <a:t>uni×WEGO</a:t>
            </a:r>
            <a:r>
              <a:rPr lang="en-US" altLang="ja-JP" sz="1200" dirty="0"/>
              <a:t> </a:t>
            </a:r>
            <a:r>
              <a:rPr lang="ja-JP" altLang="en-US" sz="1200" dirty="0"/>
              <a:t>オリジナル </a:t>
            </a:r>
            <a:r>
              <a:rPr lang="en-US" altLang="ja-JP" sz="1200" dirty="0"/>
              <a:t>LINE </a:t>
            </a:r>
            <a:r>
              <a:rPr lang="ja-JP" altLang="en-US" sz="1200" dirty="0"/>
              <a:t>スタンプが貰えるキャンペーンを実施します。</a:t>
            </a:r>
          </a:p>
          <a:p>
            <a:r>
              <a:rPr lang="en-US" altLang="ja-JP" sz="1200" dirty="0"/>
              <a:t>W</a:t>
            </a:r>
            <a:r>
              <a:rPr lang="ja-JP" altLang="en-US" sz="1200" dirty="0"/>
              <a:t>チャンスの抽選で、豪華コラボ景品も当たります。</a:t>
            </a:r>
          </a:p>
        </p:txBody>
      </p:sp>
      <p:pic>
        <p:nvPicPr>
          <p:cNvPr id="10" name="図 9" descr="ダイアグラム&#10;&#10;自動的に生成された説明">
            <a:extLst>
              <a:ext uri="{FF2B5EF4-FFF2-40B4-BE49-F238E27FC236}">
                <a16:creationId xmlns:a16="http://schemas.microsoft.com/office/drawing/2014/main" id="{E7A6953E-ADB8-463C-9CAD-7BA4A53C01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56" y="2142362"/>
            <a:ext cx="8572500" cy="2847975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0FBF7AA-B61F-49EE-BDE4-B5C4EF31F1A8}"/>
              </a:ext>
            </a:extLst>
          </p:cNvPr>
          <p:cNvSpPr/>
          <p:nvPr/>
        </p:nvSpPr>
        <p:spPr>
          <a:xfrm>
            <a:off x="1035686" y="5430520"/>
            <a:ext cx="8572500" cy="1209461"/>
          </a:xfrm>
          <a:prstGeom prst="rect">
            <a:avLst/>
          </a:prstGeom>
          <a:noFill/>
          <a:ln>
            <a:solidFill>
              <a:srgbClr val="E800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89E3B16-8FDE-4C4C-AA52-BDFE0D9077B4}"/>
              </a:ext>
            </a:extLst>
          </p:cNvPr>
          <p:cNvSpPr txBox="1"/>
          <p:nvPr/>
        </p:nvSpPr>
        <p:spPr>
          <a:xfrm>
            <a:off x="2299623" y="5561723"/>
            <a:ext cx="7296988" cy="94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400" b="1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WEGO</a:t>
            </a:r>
            <a:r>
              <a:rPr lang="ja-JP" altLang="en-US" sz="1400" b="1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とは</a:t>
            </a:r>
          </a:p>
          <a:p>
            <a:pPr algn="l">
              <a:lnSpc>
                <a:spcPts val="1700"/>
              </a:lnSpc>
            </a:pPr>
            <a:r>
              <a:rPr lang="en-US" altLang="ja-JP" sz="110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WEGO( </a:t>
            </a:r>
            <a:r>
              <a:rPr lang="ja-JP" altLang="en-US" sz="110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ウィゴー </a:t>
            </a:r>
            <a:r>
              <a:rPr lang="en-US" altLang="ja-JP" sz="110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) </a:t>
            </a:r>
            <a:r>
              <a:rPr lang="ja-JP" altLang="en-US" sz="110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は、</a:t>
            </a:r>
            <a:r>
              <a:rPr lang="en-US" altLang="ja-JP" sz="110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1994 </a:t>
            </a:r>
            <a:r>
              <a:rPr lang="ja-JP" altLang="en-US" sz="110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年、大阪のアメリカ村の古着屋から始まり、現在はセレクトショップ・オリジナルブランドを展開しています。東京・原宿のストリートから発信される幅広いスタイルをメインに、個性的なアレンジで最新のトレンドを提案し、</a:t>
            </a:r>
            <a:r>
              <a:rPr lang="en-US" altLang="ja-JP" sz="110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10 </a:t>
            </a:r>
            <a:r>
              <a:rPr lang="ja-JP" altLang="en-US" sz="110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～ </a:t>
            </a:r>
            <a:r>
              <a:rPr lang="en-US" altLang="ja-JP" sz="110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20 </a:t>
            </a:r>
            <a:r>
              <a:rPr lang="ja-JP" altLang="en-US" sz="110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代前半の若者に圧倒的人気を得ています。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2062636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561</TotalTime>
  <Words>390</Words>
  <Application>Microsoft Office PowerPoint</Application>
  <PresentationFormat>ユーザー設定</PresentationFormat>
  <Paragraphs>31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6" baseType="lpstr">
      <vt:lpstr>A-OTF UD新ゴ Pr6 L</vt:lpstr>
      <vt:lpstr>A-OTF UD新ゴ Pr6N DB</vt:lpstr>
      <vt:lpstr>A-OTF UD新ゴ Pro DB</vt:lpstr>
      <vt:lpstr>A-OTF 新ゴ Pr6 L</vt:lpstr>
      <vt:lpstr>A-OTF 新ゴ Pr6N DB</vt:lpstr>
      <vt:lpstr>游ゴシック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19</cp:revision>
  <dcterms:created xsi:type="dcterms:W3CDTF">2021-08-15T19:14:31Z</dcterms:created>
  <dcterms:modified xsi:type="dcterms:W3CDTF">2021-08-31T15:06:08Z</dcterms:modified>
</cp:coreProperties>
</file>