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0" r:id="rId3"/>
    <p:sldId id="277" r:id="rId4"/>
    <p:sldId id="278" r:id="rId5"/>
    <p:sldId id="279" r:id="rId6"/>
    <p:sldId id="280" r:id="rId7"/>
    <p:sldId id="281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6902" userDrawn="1">
          <p15:clr>
            <a:srgbClr val="A4A3A4"/>
          </p15:clr>
        </p15:guide>
        <p15:guide id="3" orient="horz" pos="4247" userDrawn="1">
          <p15:clr>
            <a:srgbClr val="A4A3A4"/>
          </p15:clr>
        </p15:guide>
        <p15:guide id="4" pos="211" userDrawn="1">
          <p15:clr>
            <a:srgbClr val="A4A3A4"/>
          </p15:clr>
        </p15:guide>
        <p15:guide id="5" pos="7446" userDrawn="1">
          <p15:clr>
            <a:srgbClr val="A4A3A4"/>
          </p15:clr>
        </p15:guide>
        <p15:guide id="6" orient="horz" pos="3816" userDrawn="1">
          <p15:clr>
            <a:srgbClr val="A4A3A4"/>
          </p15:clr>
        </p15:guide>
        <p15:guide id="7" orient="horz" pos="232" userDrawn="1">
          <p15:clr>
            <a:srgbClr val="A4A3A4"/>
          </p15:clr>
        </p15:guide>
        <p15:guide id="9" pos="438" userDrawn="1">
          <p15:clr>
            <a:srgbClr val="A4A3A4"/>
          </p15:clr>
        </p15:guide>
        <p15:guide id="10" pos="7242" userDrawn="1">
          <p15:clr>
            <a:srgbClr val="A4A3A4"/>
          </p15:clr>
        </p15:guide>
        <p15:guide id="11" orient="horz" pos="686" userDrawn="1">
          <p15:clr>
            <a:srgbClr val="A4A3A4"/>
          </p15:clr>
        </p15:guide>
        <p15:guide id="12" pos="665" userDrawn="1">
          <p15:clr>
            <a:srgbClr val="A4A3A4"/>
          </p15:clr>
        </p15:guide>
        <p15:guide id="13" pos="778" userDrawn="1">
          <p15:clr>
            <a:srgbClr val="A4A3A4"/>
          </p15:clr>
        </p15:guide>
        <p15:guide id="15" pos="7015" userDrawn="1">
          <p15:clr>
            <a:srgbClr val="A4A3A4"/>
          </p15:clr>
        </p15:guide>
        <p15:guide id="16" pos="7129" userDrawn="1">
          <p15:clr>
            <a:srgbClr val="A4A3A4"/>
          </p15:clr>
        </p15:guide>
        <p15:guide id="17" orient="horz" pos="391" userDrawn="1">
          <p15:clr>
            <a:srgbClr val="A4A3A4"/>
          </p15:clr>
        </p15:guide>
        <p15:guide id="18" orient="horz" pos="1026" userDrawn="1">
          <p15:clr>
            <a:srgbClr val="A4A3A4"/>
          </p15:clr>
        </p15:guide>
        <p15:guide id="19" orient="horz" pos="2160" userDrawn="1">
          <p15:clr>
            <a:srgbClr val="A4A3A4"/>
          </p15:clr>
        </p15:guide>
        <p15:guide id="21" pos="6562" userDrawn="1">
          <p15:clr>
            <a:srgbClr val="A4A3A4"/>
          </p15:clr>
        </p15:guide>
        <p15:guide id="22" pos="1345" userDrawn="1">
          <p15:clr>
            <a:srgbClr val="A4A3A4"/>
          </p15:clr>
        </p15:guide>
        <p15:guide id="23" pos="5790" userDrawn="1">
          <p15:clr>
            <a:srgbClr val="A4A3A4"/>
          </p15:clr>
        </p15:guide>
        <p15:guide id="24" pos="3613" userDrawn="1">
          <p15:clr>
            <a:srgbClr val="A4A3A4"/>
          </p15:clr>
        </p15:guide>
        <p15:guide id="25" pos="4067" userDrawn="1">
          <p15:clr>
            <a:srgbClr val="A4A3A4"/>
          </p15:clr>
        </p15:guide>
        <p15:guide id="26" pos="5370" userDrawn="1">
          <p15:clr>
            <a:srgbClr val="A4A3A4"/>
          </p15:clr>
        </p15:guide>
        <p15:guide id="27" pos="3840" userDrawn="1">
          <p15:clr>
            <a:srgbClr val="A4A3A4"/>
          </p15:clr>
        </p15:guide>
        <p15:guide id="28" orient="horz" pos="3407" userDrawn="1">
          <p15:clr>
            <a:srgbClr val="A4A3A4"/>
          </p15:clr>
        </p15:guide>
        <p15:guide id="30" orient="horz" pos="1933" userDrawn="1">
          <p15:clr>
            <a:srgbClr val="A4A3A4"/>
          </p15:clr>
        </p15:guide>
        <p15:guide id="31" orient="horz" pos="2727" userDrawn="1">
          <p15:clr>
            <a:srgbClr val="A4A3A4"/>
          </p15:clr>
        </p15:guide>
        <p15:guide id="32" pos="2933" userDrawn="1">
          <p15:clr>
            <a:srgbClr val="A4A3A4"/>
          </p15:clr>
        </p15:guide>
        <p15:guide id="34" pos="1118" userDrawn="1">
          <p15:clr>
            <a:srgbClr val="A4A3A4"/>
          </p15:clr>
        </p15:guide>
        <p15:guide id="35" orient="horz" pos="2886" userDrawn="1">
          <p15:clr>
            <a:srgbClr val="A4A3A4"/>
          </p15:clr>
        </p15:guide>
        <p15:guide id="36" pos="5019" userDrawn="1">
          <p15:clr>
            <a:srgbClr val="A4A3A4"/>
          </p15:clr>
        </p15:guide>
        <p15:guide id="37" orient="horz" pos="2500" userDrawn="1">
          <p15:clr>
            <a:srgbClr val="A4A3A4"/>
          </p15:clr>
        </p15:guide>
        <p15:guide id="38" pos="4520" userDrawn="1">
          <p15:clr>
            <a:srgbClr val="A4A3A4"/>
          </p15:clr>
        </p15:guide>
        <p15:guide id="39" pos="3160" userDrawn="1">
          <p15:clr>
            <a:srgbClr val="A4A3A4"/>
          </p15:clr>
        </p15:guide>
        <p15:guide id="40" pos="892" userDrawn="1">
          <p15:clr>
            <a:srgbClr val="A4A3A4"/>
          </p15:clr>
        </p15:guide>
        <p15:guide id="41" pos="6788" userDrawn="1">
          <p15:clr>
            <a:srgbClr val="A4A3A4"/>
          </p15:clr>
        </p15:guide>
        <p15:guide id="42" pos="5201" userDrawn="1">
          <p15:clr>
            <a:srgbClr val="A4A3A4"/>
          </p15:clr>
        </p15:guide>
        <p15:guide id="43" pos="4294" userDrawn="1">
          <p15:clr>
            <a:srgbClr val="A4A3A4"/>
          </p15:clr>
        </p15:guide>
        <p15:guide id="44" orient="horz" pos="3022" userDrawn="1">
          <p15:clr>
            <a:srgbClr val="A4A3A4"/>
          </p15:clr>
        </p15:guide>
        <p15:guide id="45" pos="1164" userDrawn="1">
          <p15:clr>
            <a:srgbClr val="A4A3A4"/>
          </p15:clr>
        </p15:guide>
        <p15:guide id="46" pos="2252" userDrawn="1">
          <p15:clr>
            <a:srgbClr val="A4A3A4"/>
          </p15:clr>
        </p15:guide>
        <p15:guide id="47" pos="1685" userDrawn="1">
          <p15:clr>
            <a:srgbClr val="A4A3A4"/>
          </p15:clr>
        </p15:guide>
        <p15:guide id="48" orient="horz" pos="16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AFDE"/>
    <a:srgbClr val="66AEDE"/>
    <a:srgbClr val="FFF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899" autoAdjust="0"/>
  </p:normalViewPr>
  <p:slideViewPr>
    <p:cSldViewPr snapToGrid="0" showGuides="1">
      <p:cViewPr>
        <p:scale>
          <a:sx n="66" d="100"/>
          <a:sy n="66" d="100"/>
        </p:scale>
        <p:origin x="528" y="216"/>
      </p:cViewPr>
      <p:guideLst>
        <p:guide orient="horz" pos="3521"/>
        <p:guide pos="6902"/>
        <p:guide orient="horz" pos="4247"/>
        <p:guide pos="211"/>
        <p:guide pos="7446"/>
        <p:guide orient="horz" pos="3816"/>
        <p:guide orient="horz" pos="232"/>
        <p:guide pos="438"/>
        <p:guide pos="7242"/>
        <p:guide orient="horz" pos="686"/>
        <p:guide pos="665"/>
        <p:guide pos="778"/>
        <p:guide pos="7015"/>
        <p:guide pos="7129"/>
        <p:guide orient="horz" pos="391"/>
        <p:guide orient="horz" pos="1026"/>
        <p:guide orient="horz" pos="2160"/>
        <p:guide pos="6562"/>
        <p:guide pos="1345"/>
        <p:guide pos="5790"/>
        <p:guide pos="3613"/>
        <p:guide pos="4067"/>
        <p:guide pos="5370"/>
        <p:guide pos="3840"/>
        <p:guide orient="horz" pos="3407"/>
        <p:guide orient="horz" pos="1933"/>
        <p:guide orient="horz" pos="2727"/>
        <p:guide pos="2933"/>
        <p:guide pos="1118"/>
        <p:guide orient="horz" pos="2886"/>
        <p:guide pos="5019"/>
        <p:guide orient="horz" pos="2500"/>
        <p:guide pos="4520"/>
        <p:guide pos="3160"/>
        <p:guide pos="892"/>
        <p:guide pos="6788"/>
        <p:guide pos="5201"/>
        <p:guide pos="4294"/>
        <p:guide orient="horz" pos="3022"/>
        <p:guide pos="1164"/>
        <p:guide pos="2252"/>
        <p:guide pos="1685"/>
        <p:guide orient="horz" pos="16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29535-C6E0-4984-9F26-436E08CCC187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02796-110E-4D97-97BD-5A36530473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23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756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770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35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235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146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02796-110E-4D97-97BD-5A365304736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35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C4B73B-19E3-4085-B6D9-6EEB642561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BE0EAF1-F94D-4457-AAB0-21D0C91E3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AEC47C8-D585-4EEF-876A-3259718AC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107065-A531-4808-9318-441E51561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E6183F-EF9C-4E24-950C-A15246D01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27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CE7013-C193-4B40-8D34-5F1BBB75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38F4D70-45F8-4373-90A7-C5291A3AF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75D7C8-749F-4750-9658-EA017524C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8FB0A1-2B51-478B-B5AF-36F03DDB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C36216-51A4-4010-8679-DB49F153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05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F70390D-1B17-4889-906B-9A6E39C38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C2E60B-8CD9-4A54-B9FB-C4A6A463F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436B-0228-4157-B34A-8E510622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4B9063-310D-484A-B213-CF8D0EF96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B561EA5-BC82-4214-AF75-B6C0B84C6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327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003010-8DEF-4F04-9778-6827BF441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977EEB-5F59-4F45-A05A-9BEC270B0D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D00DFF-D965-414F-817A-BEA664151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AD2173-13D6-405B-B4AD-59B20DAD2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FA3F37-F22B-4425-AEDF-C93F3D7D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06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6A39D8-1A49-42BA-8F97-F3398D6CE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28C0FF-3D3D-4959-9542-47D0ED421F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8397DA-9356-4736-A2F8-ECC5D6B0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CD1DE2-B7BF-4D92-ACA4-306DA311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D1708D-6836-4E33-B2B3-0E3998D3A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55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FFE980-5C9C-44C7-82D1-5DF8DF9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072E5B-5AC9-4FBB-8BFB-0FDACE91E7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18ECE-128B-4F35-9AC9-512EDF1A73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9A5D87-6447-43F0-8085-9F2ED499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B5E01A-3065-4EF2-A2D3-3FF9B206D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0351E1-5044-4678-A94A-FE1FC2741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41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27475A-D382-48C0-AFD8-EC02B321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094CCE-B6AB-4A22-B6A2-7390116AD0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B5CF61-BC1E-4854-BC6A-25BF305A2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87F11B3-9942-456C-9145-2D348299C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A92D156-81E8-4139-8D4F-58E103E97A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E4069DD-4414-4B81-B1E5-6C88A2E1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15ACBD8-0B2E-49A4-857C-045CD456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DCFE5A5-AFCD-4D2D-B9CE-474BF3A2D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3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B24DDF-B453-49AF-B58B-0E034EF6D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96E630-A48A-446F-B160-DD78D6D27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C5FE57-5916-4720-8594-5AB057D1C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47125B4-C1D1-40DF-A220-EBEAF719D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8ADE7F4-DACF-44DD-886B-2E714E5BB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0B13966-C224-40EF-8DF3-1C6CE822F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AA56D3C-49B0-48C9-A746-C1C36BCF7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6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E7F740-965E-4C88-9AC3-C956E66DD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54AD550-E579-4013-B2EF-116CA65A69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CE5C73-0099-4F94-A861-3D51B92EC4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DF65042-DA81-4001-834D-610078B9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8CCD650-2501-4271-8938-05DEBA212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338C5D-80D7-4BFE-8CBD-AD907607B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12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3A8E3-1C8D-4A3C-8E2D-192FF48DC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595C89F-B217-4663-B0C1-61EB45C53A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DDE5779-ECB9-408B-B24C-52D265AA3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FCFFFAF-47F0-479E-BA27-75CC7372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4D763D-1538-43AB-88A4-E2B7D6AE2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0A1D5D-5B52-4292-9474-BCB72B7E4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43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32CB9EF-EE26-430A-86CE-BD929A0E7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55BFD97-64CF-460B-9161-63666A8EE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16E026-CC35-4201-B60B-78A98B4DA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4BD78-B0A4-4DBE-898C-E32DD1036FBE}" type="datetimeFigureOut">
              <a:rPr kumimoji="1" lang="ja-JP" altLang="en-US" smtClean="0"/>
              <a:t>2021/8/31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BBD8A2-D57B-407D-84CC-62E2D6113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48F683-4F86-4165-9B67-CFECB4709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C45C0-8E25-4711-A3BB-B5756A9F18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65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pn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1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7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10" Type="http://schemas.openxmlformats.org/officeDocument/2006/relationships/image" Target="../media/image18.png"/><Relationship Id="rId4" Type="http://schemas.openxmlformats.org/officeDocument/2006/relationships/image" Target="../media/image1.png"/><Relationship Id="rId9" Type="http://schemas.openxmlformats.org/officeDocument/2006/relationships/hyperlink" Target="https://online-exhibition.mpuni.co.jp/2021/collection2021-11/m3-1009gg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7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7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EB6EA90-BCE0-4F18-A126-D4836F1C7524}"/>
              </a:ext>
            </a:extLst>
          </p:cNvPr>
          <p:cNvSpPr txBox="1"/>
          <p:nvPr/>
        </p:nvSpPr>
        <p:spPr>
          <a:xfrm>
            <a:off x="237628" y="5529425"/>
            <a:ext cx="3586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○○○○○株式会社 御中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9899DDD-C33A-45EB-A0CC-209C2BC71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6" name="図 5" descr="ロゴ, 会社名&#10;&#10;自動的に生成された説明">
            <a:extLst>
              <a:ext uri="{FF2B5EF4-FFF2-40B4-BE49-F238E27FC236}">
                <a16:creationId xmlns:a16="http://schemas.microsoft.com/office/drawing/2014/main" id="{4676CFF7-862D-4E1E-8F16-6720D54409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4261" y="5824396"/>
            <a:ext cx="1473994" cy="73536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6E5B9E6-A686-437E-8AF4-E94B22C46C63}"/>
              </a:ext>
            </a:extLst>
          </p:cNvPr>
          <p:cNvSpPr txBox="1"/>
          <p:nvPr/>
        </p:nvSpPr>
        <p:spPr>
          <a:xfrm>
            <a:off x="278072" y="6044357"/>
            <a:ext cx="1056700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400" spc="3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商談資料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6FFE90F-278A-434F-A12B-9DE0BA22F7F3}"/>
              </a:ext>
            </a:extLst>
          </p:cNvPr>
          <p:cNvSpPr/>
          <p:nvPr/>
        </p:nvSpPr>
        <p:spPr>
          <a:xfrm>
            <a:off x="334554" y="6056634"/>
            <a:ext cx="900000" cy="252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4" name="図 13" descr="テキスト, ホワイトボード&#10;&#10;自動的に生成された説明">
            <a:extLst>
              <a:ext uri="{FF2B5EF4-FFF2-40B4-BE49-F238E27FC236}">
                <a16:creationId xmlns:a16="http://schemas.microsoft.com/office/drawing/2014/main" id="{7DF9E0DB-4D1E-48F8-8BBF-80BC841092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5408613"/>
          </a:xfrm>
          <a:prstGeom prst="rect">
            <a:avLst/>
          </a:prstGeom>
        </p:spPr>
      </p:pic>
      <p:pic>
        <p:nvPicPr>
          <p:cNvPr id="13" name="図 12" descr="テキスト&#10;&#10;自動的に生成された説明">
            <a:extLst>
              <a:ext uri="{FF2B5EF4-FFF2-40B4-BE49-F238E27FC236}">
                <a16:creationId xmlns:a16="http://schemas.microsoft.com/office/drawing/2014/main" id="{EA526402-73DA-47B7-A1F8-C3590DF3FF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23" y="342303"/>
            <a:ext cx="2361905" cy="365714"/>
          </a:xfrm>
          <a:prstGeom prst="rect">
            <a:avLst/>
          </a:prstGeom>
        </p:spPr>
      </p:pic>
      <p:pic>
        <p:nvPicPr>
          <p:cNvPr id="11" name="図 10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977AFCDD-0E8E-4F46-A36B-8FED9618889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408612"/>
          </a:xfrm>
          <a:prstGeom prst="rect">
            <a:avLst/>
          </a:prstGeom>
        </p:spPr>
      </p:pic>
      <p:pic>
        <p:nvPicPr>
          <p:cNvPr id="15" name="図 14" descr="テキスト&#10;&#10;自動的に生成された説明">
            <a:extLst>
              <a:ext uri="{FF2B5EF4-FFF2-40B4-BE49-F238E27FC236}">
                <a16:creationId xmlns:a16="http://schemas.microsoft.com/office/drawing/2014/main" id="{5C073FC1-BA63-4622-AAEF-BBBB2487CA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63" y="245745"/>
            <a:ext cx="2328889" cy="105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4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6A6DCCC-4531-4139-A94A-7C815500ACC6}"/>
              </a:ext>
            </a:extLst>
          </p:cNvPr>
          <p:cNvSpPr txBox="1"/>
          <p:nvPr/>
        </p:nvSpPr>
        <p:spPr bwMode="auto">
          <a:xfrm>
            <a:off x="960649" y="51399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開発背景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50172D1-F747-461A-A2E6-EFF39C47BDC8}"/>
              </a:ext>
            </a:extLst>
          </p:cNvPr>
          <p:cNvSpPr txBox="1"/>
          <p:nvPr/>
        </p:nvSpPr>
        <p:spPr>
          <a:xfrm>
            <a:off x="1138079" y="3821739"/>
            <a:ext cx="4756479" cy="936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●市場動向</a:t>
            </a:r>
            <a:endParaRPr lang="ja-JP" altLang="en-US" sz="11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クルトガブランドはアドバンスシリーズに続き、</a:t>
            </a:r>
            <a:b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スタンダードシリーズも上昇の兆しが見えております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468F473-FA54-411E-8358-FEED375469C2}"/>
              </a:ext>
            </a:extLst>
          </p:cNvPr>
          <p:cNvSpPr txBox="1"/>
          <p:nvPr/>
        </p:nvSpPr>
        <p:spPr>
          <a:xfrm>
            <a:off x="1138079" y="1308929"/>
            <a:ext cx="4868799" cy="14443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ja-JP" altLang="en-US" sz="1600" b="1" i="0" dirty="0">
                <a:effectLst/>
                <a:latin typeface="A-OTF 新ゴ Pr6 L" panose="020B0300000000000000" pitchFamily="34" charset="-128"/>
                <a:ea typeface="A-OTF 新ゴ Pr6 L" panose="020B0300000000000000" pitchFamily="34" charset="-128"/>
              </a:rPr>
              <a:t>●企画意図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発売以降順調に売上を伸ばしているアルファゲルスイッチ（①）と、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クルトガブランドの売上の</a:t>
            </a:r>
            <a:r>
              <a:rPr lang="en-US" altLang="ja-JP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40</a:t>
            </a: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％を占めるクルトガスタンダード（②）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２つのブランドのユニシャープコレクションで、</a:t>
            </a:r>
          </a:p>
          <a:p>
            <a:pPr>
              <a:lnSpc>
                <a:spcPct val="150000"/>
              </a:lnSpc>
            </a:pPr>
            <a:r>
              <a:rPr lang="ja-JP" altLang="en-US" sz="11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秋のシャープ売場を盛り上げます。</a:t>
            </a:r>
          </a:p>
        </p:txBody>
      </p:sp>
      <p:pic>
        <p:nvPicPr>
          <p:cNvPr id="39" name="図 38" descr="グラフ, ウォーターフォール図&#10;&#10;自動的に生成された説明">
            <a:extLst>
              <a:ext uri="{FF2B5EF4-FFF2-40B4-BE49-F238E27FC236}">
                <a16:creationId xmlns:a16="http://schemas.microsoft.com/office/drawing/2014/main" id="{72F68E8D-5917-433D-86F4-7BFF8CEBD5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r="15261" b="13939"/>
          <a:stretch/>
        </p:blipFill>
        <p:spPr>
          <a:xfrm>
            <a:off x="6277825" y="1573412"/>
            <a:ext cx="3963370" cy="1744571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625B3C07-476C-4949-9C6A-57F8932F45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6261" y="1426115"/>
            <a:ext cx="2950869" cy="209116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252CB804-79EA-4B5D-8F7E-CE04F7C1A421}"/>
              </a:ext>
            </a:extLst>
          </p:cNvPr>
          <p:cNvSpPr txBox="1"/>
          <p:nvPr/>
        </p:nvSpPr>
        <p:spPr>
          <a:xfrm>
            <a:off x="6495663" y="3360991"/>
            <a:ext cx="35521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900" b="1" i="0" dirty="0"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rPr>
              <a:t>アルファゲルスイッチは発売以来販売好調で</a:t>
            </a:r>
          </a:p>
          <a:p>
            <a:pPr algn="ctr"/>
            <a:r>
              <a:rPr lang="en-US" altLang="ja-JP" sz="900" b="1" i="0" dirty="0"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rPr>
              <a:t>POS</a:t>
            </a:r>
            <a:r>
              <a:rPr lang="ja-JP" altLang="en-US" sz="900" b="1" i="0" dirty="0"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rPr>
              <a:t>向上にも大きく貢献しております</a:t>
            </a:r>
            <a:endParaRPr lang="ja-JP" altLang="en-US" sz="900" dirty="0">
              <a:latin typeface="A-OTF UD新ゴNT Pr6 R" panose="020B0400000000000000" pitchFamily="34" charset="-128"/>
              <a:ea typeface="A-OTF UD新ゴNT Pr6 R" panose="020B0400000000000000" pitchFamily="34" charset="-128"/>
            </a:endParaRPr>
          </a:p>
        </p:txBody>
      </p:sp>
      <p:pic>
        <p:nvPicPr>
          <p:cNvPr id="42" name="図 41" descr="グラフ, 折れ線グラフ&#10;&#10;自動的に生成された説明">
            <a:extLst>
              <a:ext uri="{FF2B5EF4-FFF2-40B4-BE49-F238E27FC236}">
                <a16:creationId xmlns:a16="http://schemas.microsoft.com/office/drawing/2014/main" id="{8E840627-0BA3-44D4-BC65-DA56EC88D4A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26" t="21391"/>
          <a:stretch/>
        </p:blipFill>
        <p:spPr>
          <a:xfrm>
            <a:off x="6234689" y="4192488"/>
            <a:ext cx="4032013" cy="1928692"/>
          </a:xfrm>
          <a:prstGeom prst="rect">
            <a:avLst/>
          </a:prstGeom>
        </p:spPr>
      </p:pic>
      <p:pic>
        <p:nvPicPr>
          <p:cNvPr id="43" name="図 42" descr="テキスト&#10;&#10;自動的に生成された説明">
            <a:extLst>
              <a:ext uri="{FF2B5EF4-FFF2-40B4-BE49-F238E27FC236}">
                <a16:creationId xmlns:a16="http://schemas.microsoft.com/office/drawing/2014/main" id="{2262B81B-9E88-4889-8C32-7BEB2BAF9C0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9294" y="4714300"/>
            <a:ext cx="1891098" cy="349539"/>
          </a:xfrm>
          <a:prstGeom prst="rect">
            <a:avLst/>
          </a:prstGeom>
        </p:spPr>
      </p:pic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0415B45E-04A8-4ED0-90E3-73255BEF639A}"/>
              </a:ext>
            </a:extLst>
          </p:cNvPr>
          <p:cNvGrpSpPr/>
          <p:nvPr/>
        </p:nvGrpSpPr>
        <p:grpSpPr>
          <a:xfrm>
            <a:off x="7770232" y="1780107"/>
            <a:ext cx="1010525" cy="377348"/>
            <a:chOff x="10163969" y="1855941"/>
            <a:chExt cx="1504950" cy="561975"/>
          </a:xfrm>
        </p:grpSpPr>
        <p:pic>
          <p:nvPicPr>
            <p:cNvPr id="46" name="図 45" descr="図形&#10;&#10;自動的に生成された説明">
              <a:extLst>
                <a:ext uri="{FF2B5EF4-FFF2-40B4-BE49-F238E27FC236}">
                  <a16:creationId xmlns:a16="http://schemas.microsoft.com/office/drawing/2014/main" id="{6C8A541F-004E-415B-8495-B624E50D6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0800000">
              <a:off x="10163969" y="1855941"/>
              <a:ext cx="1504950" cy="561975"/>
            </a:xfrm>
            <a:prstGeom prst="rect">
              <a:avLst/>
            </a:prstGeom>
          </p:spPr>
        </p:pic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8FC9C974-F00F-430F-8995-F16351DD8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325330" y="1953374"/>
              <a:ext cx="1152525" cy="247650"/>
            </a:xfrm>
            <a:prstGeom prst="rect">
              <a:avLst/>
            </a:prstGeom>
          </p:spPr>
        </p:pic>
      </p:grpSp>
      <p:pic>
        <p:nvPicPr>
          <p:cNvPr id="48" name="図 47" descr="テキスト&#10;&#10;中程度の精度で自動的に生成された説明">
            <a:extLst>
              <a:ext uri="{FF2B5EF4-FFF2-40B4-BE49-F238E27FC236}">
                <a16:creationId xmlns:a16="http://schemas.microsoft.com/office/drawing/2014/main" id="{97C6D694-A8CE-4492-B638-27B2302DE2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20187" y="1537816"/>
            <a:ext cx="280143" cy="1680855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4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DFAC835-7D95-4ADF-9EE4-65782937DAA4}"/>
              </a:ext>
            </a:extLst>
          </p:cNvPr>
          <p:cNvSpPr txBox="1"/>
          <p:nvPr/>
        </p:nvSpPr>
        <p:spPr bwMode="auto">
          <a:xfrm>
            <a:off x="976618" y="513852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商品特長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52130E1-F864-4193-8109-314C4685E999}"/>
              </a:ext>
            </a:extLst>
          </p:cNvPr>
          <p:cNvSpPr/>
          <p:nvPr/>
        </p:nvSpPr>
        <p:spPr>
          <a:xfrm>
            <a:off x="1843857" y="4795495"/>
            <a:ext cx="3528166" cy="126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4169BE0-C59E-449A-BD7E-B35226B68D3F}"/>
              </a:ext>
            </a:extLst>
          </p:cNvPr>
          <p:cNvSpPr/>
          <p:nvPr/>
        </p:nvSpPr>
        <p:spPr>
          <a:xfrm>
            <a:off x="6826443" y="4795495"/>
            <a:ext cx="3528166" cy="12600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24" name="図 23" descr="筆記用具, 文房具 が含まれている画像&#10;&#10;自動的に生成された説明">
            <a:extLst>
              <a:ext uri="{FF2B5EF4-FFF2-40B4-BE49-F238E27FC236}">
                <a16:creationId xmlns:a16="http://schemas.microsoft.com/office/drawing/2014/main" id="{84854194-EBE7-4582-B14F-383778B961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790" y="2248695"/>
            <a:ext cx="3365796" cy="804636"/>
          </a:xfrm>
          <a:prstGeom prst="rect">
            <a:avLst/>
          </a:prstGeom>
        </p:spPr>
      </p:pic>
      <p:pic>
        <p:nvPicPr>
          <p:cNvPr id="25" name="図 24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68F1A6B3-06D4-484A-9AC3-CC496998E3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679" y="1316895"/>
            <a:ext cx="2346960" cy="472440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E648B24-AAD8-4FE4-BF89-25BB86DADEE9}"/>
              </a:ext>
            </a:extLst>
          </p:cNvPr>
          <p:cNvSpPr txBox="1"/>
          <p:nvPr/>
        </p:nvSpPr>
        <p:spPr>
          <a:xfrm>
            <a:off x="6717803" y="3284467"/>
            <a:ext cx="31383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900" b="1" i="0">
                <a:solidFill>
                  <a:srgbClr val="3A3A3A"/>
                </a:solidFill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defRPr>
            </a:lvl1pPr>
          </a:lstStyle>
          <a:p>
            <a:pPr algn="l"/>
            <a:r>
              <a:rPr lang="ja-JP" altLang="en-US" sz="1200" b="0" dirty="0">
                <a:solidFill>
                  <a:schemeClr val="tx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芯が回ってトガりつづけるシャープ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2A2471D-F5EA-47C9-9BC1-85091108B0F0}"/>
              </a:ext>
            </a:extLst>
          </p:cNvPr>
          <p:cNvSpPr txBox="1"/>
          <p:nvPr/>
        </p:nvSpPr>
        <p:spPr>
          <a:xfrm>
            <a:off x="1661601" y="3202745"/>
            <a:ext cx="3911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900" b="1" i="0">
                <a:solidFill>
                  <a:srgbClr val="3A3A3A"/>
                </a:solidFill>
                <a:effectLst/>
                <a:latin typeface="A-OTF UD新ゴNT Pr6 R" panose="020B0400000000000000" pitchFamily="34" charset="-128"/>
                <a:ea typeface="A-OTF UD新ゴNT Pr6 R" panose="020B0400000000000000" pitchFamily="34" charset="-128"/>
              </a:defRPr>
            </a:lvl1pPr>
          </a:lstStyle>
          <a:p>
            <a:pPr algn="l"/>
            <a:r>
              <a:rPr lang="ja-JP" altLang="en-US" sz="1200" b="0" dirty="0">
                <a:solidFill>
                  <a:schemeClr val="tx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「芯が回ってトガり続ける」“クルトガモード”と</a:t>
            </a:r>
          </a:p>
          <a:p>
            <a:pPr algn="l"/>
            <a:r>
              <a:rPr lang="ja-JP" altLang="en-US" sz="1200" b="0" dirty="0">
                <a:solidFill>
                  <a:schemeClr val="tx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「安定した筆記感」の“ホールドモード”を切り替え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71ECC84-6CFF-460D-A8E3-4933C4AE4B5D}"/>
              </a:ext>
            </a:extLst>
          </p:cNvPr>
          <p:cNvSpPr txBox="1"/>
          <p:nvPr/>
        </p:nvSpPr>
        <p:spPr>
          <a:xfrm>
            <a:off x="1759609" y="3591240"/>
            <a:ext cx="4221774" cy="75482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1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</a:rPr>
              <a:t>一定の細さ・濃さでキレイな文字を書きたいときには、</a:t>
            </a:r>
          </a:p>
          <a:p>
            <a:r>
              <a:rPr lang="ja-JP" altLang="en-US" sz="1000" dirty="0">
                <a:solidFill>
                  <a:schemeClr val="tx1"/>
                </a:solidFill>
              </a:rPr>
              <a:t>“クルトガモード”、安定した筆記感でたくさん書きたいときには、</a:t>
            </a:r>
          </a:p>
          <a:p>
            <a:r>
              <a:rPr lang="ja-JP" altLang="en-US" sz="1000" dirty="0">
                <a:solidFill>
                  <a:schemeClr val="tx1"/>
                </a:solidFill>
              </a:rPr>
              <a:t>“ホールドモード”と切り替えて使うことができます。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4D6C86D-1456-44F0-91D1-F46B4AC5B315}"/>
              </a:ext>
            </a:extLst>
          </p:cNvPr>
          <p:cNvSpPr txBox="1"/>
          <p:nvPr/>
        </p:nvSpPr>
        <p:spPr>
          <a:xfrm>
            <a:off x="6736366" y="3591240"/>
            <a:ext cx="3529717" cy="5340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05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</a:rPr>
              <a:t>芯が均一に磨耗してトガり続けます。ずっと細い文字を</a:t>
            </a:r>
          </a:p>
          <a:p>
            <a:r>
              <a:rPr lang="ja-JP" altLang="en-US" sz="1000" dirty="0">
                <a:solidFill>
                  <a:schemeClr val="tx1"/>
                </a:solidFill>
              </a:rPr>
              <a:t>書き続けられるので、ノートもすっきりします。</a:t>
            </a:r>
          </a:p>
        </p:txBody>
      </p:sp>
      <p:pic>
        <p:nvPicPr>
          <p:cNvPr id="31" name="図 30" descr="テキスト&#10;&#10;自動的に生成された説明">
            <a:extLst>
              <a:ext uri="{FF2B5EF4-FFF2-40B4-BE49-F238E27FC236}">
                <a16:creationId xmlns:a16="http://schemas.microsoft.com/office/drawing/2014/main" id="{3ED0285F-33C5-4361-B9FE-FE6F06F067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606" y="1337900"/>
            <a:ext cx="1741045" cy="787458"/>
          </a:xfrm>
          <a:prstGeom prst="rect">
            <a:avLst/>
          </a:prstGeom>
        </p:spPr>
      </p:pic>
      <p:pic>
        <p:nvPicPr>
          <p:cNvPr id="32" name="図 31" descr="じょうごグラフ が含まれている画像&#10;&#10;自動的に生成された説明">
            <a:extLst>
              <a:ext uri="{FF2B5EF4-FFF2-40B4-BE49-F238E27FC236}">
                <a16:creationId xmlns:a16="http://schemas.microsoft.com/office/drawing/2014/main" id="{64690AE1-7F39-4DBD-BA5B-D513CC4DD7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936" y="2289600"/>
            <a:ext cx="3352800" cy="801529"/>
          </a:xfrm>
          <a:prstGeom prst="rect">
            <a:avLst/>
          </a:prstGeom>
        </p:spPr>
      </p:pic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A3E0C27-68ED-4D4A-A00D-43D6996E98E4}"/>
              </a:ext>
            </a:extLst>
          </p:cNvPr>
          <p:cNvGrpSpPr/>
          <p:nvPr/>
        </p:nvGrpSpPr>
        <p:grpSpPr>
          <a:xfrm>
            <a:off x="4629301" y="2019854"/>
            <a:ext cx="527709" cy="432000"/>
            <a:chOff x="4084136" y="2535322"/>
            <a:chExt cx="527709" cy="432000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B57FB8DA-1409-47FF-8A63-65292917931F}"/>
                </a:ext>
              </a:extLst>
            </p:cNvPr>
            <p:cNvSpPr/>
            <p:nvPr/>
          </p:nvSpPr>
          <p:spPr>
            <a:xfrm>
              <a:off x="4131991" y="2535322"/>
              <a:ext cx="432000" cy="432000"/>
            </a:xfrm>
            <a:prstGeom prst="ellipse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BAE0595B-CCCE-46B0-8C37-5696B5DB41B8}"/>
                </a:ext>
              </a:extLst>
            </p:cNvPr>
            <p:cNvSpPr txBox="1"/>
            <p:nvPr/>
          </p:nvSpPr>
          <p:spPr>
            <a:xfrm>
              <a:off x="4084136" y="2604670"/>
              <a:ext cx="5277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700" dirty="0">
                  <a:solidFill>
                    <a:srgbClr val="C00000"/>
                  </a:solidFill>
                  <a:latin typeface="A-OTF UD新ゴ Pr6 R" panose="020B0400000000000000" pitchFamily="34" charset="-128"/>
                  <a:ea typeface="A-OTF UD新ゴ Pr6 R" panose="020B0400000000000000" pitchFamily="34" charset="-128"/>
                </a:rPr>
                <a:t>0.3mm </a:t>
              </a:r>
            </a:p>
            <a:p>
              <a:pPr algn="ctr"/>
              <a:r>
                <a:rPr kumimoji="1" lang="en-US" altLang="ja-JP" sz="700" dirty="0">
                  <a:solidFill>
                    <a:srgbClr val="C00000"/>
                  </a:solidFill>
                  <a:latin typeface="A-OTF UD新ゴ Pr6 R" panose="020B0400000000000000" pitchFamily="34" charset="-128"/>
                  <a:ea typeface="A-OTF UD新ゴ Pr6 R" panose="020B0400000000000000" pitchFamily="34" charset="-128"/>
                </a:rPr>
                <a:t>Debut!</a:t>
              </a:r>
              <a:endParaRPr kumimoji="1" lang="ja-JP" altLang="en-US" sz="700" dirty="0">
                <a:solidFill>
                  <a:srgbClr val="C00000"/>
                </a:solidFill>
                <a:latin typeface="A-OTF UD新ゴ Pr6 R" panose="020B0400000000000000" pitchFamily="34" charset="-128"/>
                <a:ea typeface="A-OTF UD新ゴ Pr6 R" panose="020B0400000000000000" pitchFamily="34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846011FF-E70C-465E-81FB-EB2B2D8170D1}"/>
              </a:ext>
            </a:extLst>
          </p:cNvPr>
          <p:cNvGrpSpPr/>
          <p:nvPr/>
        </p:nvGrpSpPr>
        <p:grpSpPr>
          <a:xfrm>
            <a:off x="2013831" y="4881989"/>
            <a:ext cx="3262801" cy="1024048"/>
            <a:chOff x="1377226" y="5333412"/>
            <a:chExt cx="3262801" cy="1024048"/>
          </a:xfrm>
        </p:grpSpPr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97E33272-EB86-43B5-932D-18849FEDC625}"/>
                </a:ext>
              </a:extLst>
            </p:cNvPr>
            <p:cNvSpPr txBox="1"/>
            <p:nvPr/>
          </p:nvSpPr>
          <p:spPr>
            <a:xfrm>
              <a:off x="1468989" y="5495686"/>
              <a:ext cx="3171038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4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¥1,100</a:t>
              </a:r>
              <a:r>
                <a:rPr lang="ja-JP" altLang="en-US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（税抜￥</a:t>
              </a:r>
              <a:r>
                <a:rPr lang="en-US" altLang="ja-JP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1,000</a:t>
              </a:r>
              <a:r>
                <a:rPr lang="ja-JP" altLang="en-US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）</a:t>
              </a:r>
            </a:p>
            <a:p>
              <a:r>
                <a:rPr lang="ja-JP" altLang="en-US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ボール径</a:t>
              </a:r>
              <a:r>
                <a:rPr lang="en-US" altLang="ja-JP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0.3mm</a:t>
              </a:r>
              <a:r>
                <a:rPr lang="ja-JP" altLang="en-US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・</a:t>
              </a:r>
              <a:r>
                <a:rPr lang="en-US" altLang="ja-JP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0.5mm</a:t>
              </a: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88D39C23-A97B-4C06-A4AA-DF2BE91175B2}"/>
                </a:ext>
              </a:extLst>
            </p:cNvPr>
            <p:cNvSpPr txBox="1"/>
            <p:nvPr/>
          </p:nvSpPr>
          <p:spPr>
            <a:xfrm>
              <a:off x="1377226" y="5333412"/>
              <a:ext cx="1644183" cy="3735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600" b="1" i="0">
                  <a:solidFill>
                    <a:srgbClr val="3A3A3A"/>
                  </a:solidFill>
                  <a:effectLst/>
                  <a:latin typeface="A-OTF 新ゴ Pr6 L" panose="020B0300000000000000" pitchFamily="34" charset="-128"/>
                  <a:ea typeface="A-OTF 新ゴ Pr6 L" panose="020B0300000000000000" pitchFamily="34" charset="-128"/>
                </a:defRPr>
              </a:lvl1pPr>
            </a:lstStyle>
            <a:p>
              <a:r>
                <a:rPr lang="ja-JP" altLang="en-US" sz="1400" b="0" dirty="0">
                  <a:solidFill>
                    <a:schemeClr val="tx1"/>
                  </a:solidFill>
                </a:rPr>
                <a:t> </a:t>
              </a:r>
              <a:r>
                <a:rPr lang="en-US" altLang="ja-JP" sz="1400" b="0" dirty="0">
                  <a:solidFill>
                    <a:schemeClr val="tx1"/>
                  </a:solidFill>
                </a:rPr>
                <a:t>1</a:t>
              </a:r>
              <a:r>
                <a:rPr lang="ja-JP" altLang="en-US" sz="1400" b="0" dirty="0">
                  <a:solidFill>
                    <a:schemeClr val="tx1"/>
                  </a:solidFill>
                </a:rPr>
                <a:t>本 参考価格 </a:t>
              </a:r>
              <a:endParaRPr lang="en-US" altLang="ja-JP" sz="1400" b="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FC1FE1EE-179E-4514-B58B-E84086829EE0}"/>
              </a:ext>
            </a:extLst>
          </p:cNvPr>
          <p:cNvGrpSpPr/>
          <p:nvPr/>
        </p:nvGrpSpPr>
        <p:grpSpPr>
          <a:xfrm>
            <a:off x="7176942" y="4885139"/>
            <a:ext cx="2743536" cy="1020898"/>
            <a:chOff x="6308842" y="5336562"/>
            <a:chExt cx="2743536" cy="1020898"/>
          </a:xfrm>
        </p:grpSpPr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61A76DEA-1E63-4879-AFF4-CA8408AC04BF}"/>
                </a:ext>
              </a:extLst>
            </p:cNvPr>
            <p:cNvSpPr txBox="1"/>
            <p:nvPr/>
          </p:nvSpPr>
          <p:spPr>
            <a:xfrm>
              <a:off x="6399501" y="5495686"/>
              <a:ext cx="2652877" cy="861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4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¥495</a:t>
              </a:r>
              <a:r>
                <a:rPr lang="ja-JP" altLang="en-US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（税抜￥</a:t>
              </a:r>
              <a:r>
                <a:rPr lang="en-US" altLang="ja-JP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450</a:t>
              </a:r>
              <a:r>
                <a:rPr lang="ja-JP" altLang="en-US" sz="1600" dirty="0">
                  <a:latin typeface="A-OTF 新ゴ Pr6 DB" panose="020B0600000000000000" pitchFamily="34" charset="-128"/>
                  <a:ea typeface="A-OTF 新ゴ Pr6 DB" panose="020B0600000000000000" pitchFamily="34" charset="-128"/>
                </a:rPr>
                <a:t>）</a:t>
              </a:r>
            </a:p>
            <a:p>
              <a:r>
                <a:rPr lang="ja-JP" altLang="en-US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ボール径</a:t>
              </a:r>
              <a:r>
                <a:rPr lang="en-US" altLang="ja-JP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0.3mm</a:t>
              </a:r>
              <a:r>
                <a:rPr lang="ja-JP" altLang="en-US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・</a:t>
              </a:r>
              <a:r>
                <a:rPr lang="en-US" altLang="ja-JP" sz="1400" dirty="0">
                  <a:latin typeface="A-OTF 新ゴ Pr6 L" panose="020B0300000000000000" pitchFamily="34" charset="-128"/>
                  <a:ea typeface="A-OTF 新ゴ Pr6 L" panose="020B0300000000000000" pitchFamily="34" charset="-128"/>
                </a:rPr>
                <a:t>0.5mm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8611E65A-C7C8-496A-89B3-300F7D5ECEEE}"/>
                </a:ext>
              </a:extLst>
            </p:cNvPr>
            <p:cNvSpPr txBox="1"/>
            <p:nvPr/>
          </p:nvSpPr>
          <p:spPr>
            <a:xfrm>
              <a:off x="6308842" y="5336562"/>
              <a:ext cx="1449334" cy="37350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lnSpc>
                  <a:spcPct val="150000"/>
                </a:lnSpc>
                <a:defRPr sz="1600" b="1" i="0">
                  <a:solidFill>
                    <a:srgbClr val="3A3A3A"/>
                  </a:solidFill>
                  <a:effectLst/>
                  <a:latin typeface="A-OTF 新ゴ Pr6 L" panose="020B0300000000000000" pitchFamily="34" charset="-128"/>
                  <a:ea typeface="A-OTF 新ゴ Pr6 L" panose="020B0300000000000000" pitchFamily="34" charset="-128"/>
                </a:defRPr>
              </a:lvl1pPr>
            </a:lstStyle>
            <a:p>
              <a:r>
                <a:rPr lang="ja-JP" altLang="en-US" sz="1400" b="0" dirty="0">
                  <a:solidFill>
                    <a:schemeClr val="tx1"/>
                  </a:solidFill>
                </a:rPr>
                <a:t> </a:t>
              </a:r>
              <a:r>
                <a:rPr lang="en-US" altLang="ja-JP" sz="1400" b="0" dirty="0">
                  <a:solidFill>
                    <a:schemeClr val="tx1"/>
                  </a:solidFill>
                </a:rPr>
                <a:t>1</a:t>
              </a:r>
              <a:r>
                <a:rPr lang="ja-JP" altLang="en-US" sz="1400" b="0" dirty="0">
                  <a:solidFill>
                    <a:schemeClr val="tx1"/>
                  </a:solidFill>
                </a:rPr>
                <a:t>本 参考価格 </a:t>
              </a:r>
              <a:endParaRPr lang="en-US" altLang="ja-JP" sz="1400" b="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" name="図 2" descr="図形&#10;&#10;中程度の精度で自動的に生成された説明">
            <a:hlinkClick r:id="rId9"/>
            <a:extLst>
              <a:ext uri="{FF2B5EF4-FFF2-40B4-BE49-F238E27FC236}">
                <a16:creationId xmlns:a16="http://schemas.microsoft.com/office/drawing/2014/main" id="{442F8CC2-0CFD-4990-9611-C72C285276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168" y="4361701"/>
            <a:ext cx="1266872" cy="40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91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953844A-08C9-4CA4-86AD-B250A6D2FFE5}"/>
              </a:ext>
            </a:extLst>
          </p:cNvPr>
          <p:cNvSpPr txBox="1"/>
          <p:nvPr/>
        </p:nvSpPr>
        <p:spPr bwMode="auto">
          <a:xfrm>
            <a:off x="965557" y="497522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pic>
        <p:nvPicPr>
          <p:cNvPr id="22" name="図 21" descr="屋内, テーブル, 異なる, です が含まれている画像&#10;&#10;自動的に生成された説明">
            <a:extLst>
              <a:ext uri="{FF2B5EF4-FFF2-40B4-BE49-F238E27FC236}">
                <a16:creationId xmlns:a16="http://schemas.microsoft.com/office/drawing/2014/main" id="{5DDE785F-80F3-4301-80FD-3AF82D6C8F9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" t="14572" r="2111" b="14349"/>
          <a:stretch/>
        </p:blipFill>
        <p:spPr>
          <a:xfrm>
            <a:off x="6209983" y="4179115"/>
            <a:ext cx="4645025" cy="1885579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BC613CA-C682-4F33-A6D2-AE8C67F43265}"/>
              </a:ext>
            </a:extLst>
          </p:cNvPr>
          <p:cNvSpPr txBox="1"/>
          <p:nvPr/>
        </p:nvSpPr>
        <p:spPr>
          <a:xfrm>
            <a:off x="1320903" y="1357960"/>
            <a:ext cx="3866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i="0" dirty="0">
                <a:effectLst/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●アルファゲルスイッチ </a:t>
            </a:r>
            <a:r>
              <a:rPr lang="en-US" altLang="ja-JP" b="1" i="0" dirty="0">
                <a:effectLst/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0.3mm</a:t>
            </a:r>
            <a:endParaRPr lang="ja-JP" altLang="en-US" dirty="0">
              <a:latin typeface="A-OTF 新ゴ Pr6 DB" panose="020B0600000000000000" pitchFamily="34" charset="-128"/>
              <a:ea typeface="A-OTF 新ゴ Pr6 DB" panose="020B0600000000000000" pitchFamily="34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7975408-FE9D-4227-BD8A-ED02D5A229EC}"/>
              </a:ext>
            </a:extLst>
          </p:cNvPr>
          <p:cNvSpPr txBox="1"/>
          <p:nvPr/>
        </p:nvSpPr>
        <p:spPr>
          <a:xfrm>
            <a:off x="5508247" y="1499178"/>
            <a:ext cx="4997193" cy="8542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b="1" i="0" dirty="0">
                <a:solidFill>
                  <a:srgbClr val="C00000"/>
                </a:solidFill>
                <a:effectLst/>
                <a:latin typeface="Noto Sans JP"/>
              </a:rPr>
              <a:t>new!</a:t>
            </a:r>
            <a:endParaRPr lang="ja-JP" altLang="en-US" b="1" i="0" dirty="0">
              <a:solidFill>
                <a:srgbClr val="C00000"/>
              </a:solidFill>
              <a:effectLst/>
              <a:latin typeface="Noto Sans JP"/>
            </a:endParaRP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グリップに新色「ナチュラル」登場。</a:t>
            </a:r>
            <a:endParaRPr lang="en-US" altLang="ja-JP" sz="13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従来のゲルグリップ感が低減し、よりスタイリッシュな</a:t>
            </a:r>
            <a:r>
              <a:rPr lang="en-US" altLang="ja-JP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1</a:t>
            </a: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本に。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8300989-18C6-42A9-A923-D69826EBF905}"/>
              </a:ext>
            </a:extLst>
          </p:cNvPr>
          <p:cNvSpPr txBox="1"/>
          <p:nvPr/>
        </p:nvSpPr>
        <p:spPr>
          <a:xfrm>
            <a:off x="6106571" y="3695369"/>
            <a:ext cx="4645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●アルファゲルスイッチ 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0.5mm</a:t>
            </a:r>
            <a:endParaRPr lang="ja-JP" altLang="en-US" b="1" dirty="0">
              <a:latin typeface="A-OTF 新ゴ Pr6 DB" panose="020B0600000000000000" pitchFamily="34" charset="-128"/>
              <a:ea typeface="A-OTF 新ゴ Pr6 DB" panose="020B0600000000000000" pitchFamily="34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B582D6D-1F73-4959-9ED6-35DE11E7D1E4}"/>
              </a:ext>
            </a:extLst>
          </p:cNvPr>
          <p:cNvSpPr txBox="1"/>
          <p:nvPr/>
        </p:nvSpPr>
        <p:spPr>
          <a:xfrm>
            <a:off x="2455038" y="4236401"/>
            <a:ext cx="3802370" cy="1349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グリップに新色「フルブラック」登場。</a:t>
            </a:r>
            <a:b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</a:b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軸全体の統一感がアップし、デザイン性が向上。</a:t>
            </a:r>
            <a:endParaRPr lang="en-US" altLang="ja-JP" sz="13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ts val="2000"/>
              </a:lnSpc>
            </a:pPr>
            <a:r>
              <a:rPr lang="en-US" altLang="ja-JP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2021</a:t>
            </a: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年</a:t>
            </a:r>
            <a:r>
              <a:rPr lang="en-US" altLang="ja-JP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2</a:t>
            </a: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月発売時に好評だった</a:t>
            </a:r>
            <a:endParaRPr lang="en-US" altLang="ja-JP" sz="13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限定色「ダークオリーブ」を、</a:t>
            </a:r>
            <a:endParaRPr lang="en-US" altLang="ja-JP" sz="1300" dirty="0">
              <a:latin typeface="A-OTF 新ゴ Pr6 L" panose="020B0300000000000000" pitchFamily="34" charset="-128"/>
              <a:ea typeface="A-OTF 新ゴ Pr6 L" panose="020B0300000000000000" pitchFamily="34" charset="-128"/>
            </a:endParaRP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フルブラックグリップで定番化しました。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9020379-5233-4EEA-B711-A1955D88F3AF}"/>
              </a:ext>
            </a:extLst>
          </p:cNvPr>
          <p:cNvSpPr/>
          <p:nvPr/>
        </p:nvSpPr>
        <p:spPr>
          <a:xfrm>
            <a:off x="9439966" y="4080494"/>
            <a:ext cx="465965" cy="9995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B8BFB46-3D2A-4CD9-9CB1-B8E21FA775DF}"/>
              </a:ext>
            </a:extLst>
          </p:cNvPr>
          <p:cNvGrpSpPr/>
          <p:nvPr/>
        </p:nvGrpSpPr>
        <p:grpSpPr>
          <a:xfrm>
            <a:off x="9460286" y="4173884"/>
            <a:ext cx="479618" cy="328432"/>
            <a:chOff x="1585829" y="4438040"/>
            <a:chExt cx="479618" cy="328432"/>
          </a:xfrm>
        </p:grpSpPr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E624284A-40B6-4D3E-A721-7736E1791C45}"/>
                </a:ext>
              </a:extLst>
            </p:cNvPr>
            <p:cNvSpPr/>
            <p:nvPr/>
          </p:nvSpPr>
          <p:spPr>
            <a:xfrm>
              <a:off x="1654209" y="4438040"/>
              <a:ext cx="328432" cy="328432"/>
            </a:xfrm>
            <a:prstGeom prst="ellipse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57F8F290-13B3-40A1-AB55-8C87B03928BD}"/>
                </a:ext>
              </a:extLst>
            </p:cNvPr>
            <p:cNvSpPr txBox="1"/>
            <p:nvPr/>
          </p:nvSpPr>
          <p:spPr>
            <a:xfrm>
              <a:off x="1585829" y="4489306"/>
              <a:ext cx="47961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solidFill>
                    <a:srgbClr val="C00000"/>
                  </a:solidFill>
                </a:rPr>
                <a:t>New!</a:t>
              </a:r>
              <a:endParaRPr kumimoji="1" lang="ja-JP" altLang="en-US" sz="9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F5B959C6-E5E1-4D09-A6DF-FCF27FB6C145}"/>
              </a:ext>
            </a:extLst>
          </p:cNvPr>
          <p:cNvGrpSpPr/>
          <p:nvPr/>
        </p:nvGrpSpPr>
        <p:grpSpPr>
          <a:xfrm>
            <a:off x="9460286" y="4663744"/>
            <a:ext cx="479618" cy="328432"/>
            <a:chOff x="1585829" y="4438040"/>
            <a:chExt cx="479618" cy="328432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9AC95DA-69BE-4ABD-A60E-38D8F2840A84}"/>
                </a:ext>
              </a:extLst>
            </p:cNvPr>
            <p:cNvSpPr/>
            <p:nvPr/>
          </p:nvSpPr>
          <p:spPr>
            <a:xfrm>
              <a:off x="1654209" y="4438040"/>
              <a:ext cx="328432" cy="328432"/>
            </a:xfrm>
            <a:prstGeom prst="ellipse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89EF1434-7B1B-4216-807A-C6105496110E}"/>
                </a:ext>
              </a:extLst>
            </p:cNvPr>
            <p:cNvSpPr txBox="1"/>
            <p:nvPr/>
          </p:nvSpPr>
          <p:spPr>
            <a:xfrm>
              <a:off x="1585829" y="4494386"/>
              <a:ext cx="47961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>
                <a:defRPr sz="900" b="1">
                  <a:solidFill>
                    <a:srgbClr val="C00000"/>
                  </a:solidFill>
                </a:defRPr>
              </a:lvl1pPr>
            </a:lstStyle>
            <a:p>
              <a:r>
                <a:rPr lang="en-US" altLang="ja-JP" dirty="0"/>
                <a:t>New!</a:t>
              </a:r>
              <a:endParaRPr lang="ja-JP" altLang="en-US" dirty="0"/>
            </a:p>
          </p:txBody>
        </p:sp>
      </p:grpSp>
      <p:pic>
        <p:nvPicPr>
          <p:cNvPr id="45" name="図 44" descr="飛行機の模型&#10;&#10;中程度の精度で自動的に生成された説明">
            <a:extLst>
              <a:ext uri="{FF2B5EF4-FFF2-40B4-BE49-F238E27FC236}">
                <a16:creationId xmlns:a16="http://schemas.microsoft.com/office/drawing/2014/main" id="{A4444820-4BFF-448F-A8A8-078F9496CC2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1" t="26771" r="9818" b="26258"/>
          <a:stretch/>
        </p:blipFill>
        <p:spPr>
          <a:xfrm>
            <a:off x="1387039" y="1831286"/>
            <a:ext cx="3979351" cy="124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535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953844A-08C9-4CA4-86AD-B250A6D2FFE5}"/>
              </a:ext>
            </a:extLst>
          </p:cNvPr>
          <p:cNvSpPr txBox="1"/>
          <p:nvPr/>
        </p:nvSpPr>
        <p:spPr bwMode="auto">
          <a:xfrm>
            <a:off x="965557" y="497522"/>
            <a:ext cx="2263491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ラインナップ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3830205-D98B-40E8-BD8B-02CFD7A0FDDE}"/>
              </a:ext>
            </a:extLst>
          </p:cNvPr>
          <p:cNvSpPr txBox="1"/>
          <p:nvPr/>
        </p:nvSpPr>
        <p:spPr>
          <a:xfrm>
            <a:off x="1310743" y="1357960"/>
            <a:ext cx="3866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i="0" dirty="0">
                <a:effectLst/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●クルトガ </a:t>
            </a:r>
            <a:r>
              <a:rPr lang="en-US" altLang="ja-JP" b="1" i="0" dirty="0">
                <a:effectLst/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0.3mm</a:t>
            </a:r>
            <a:endParaRPr lang="ja-JP" altLang="en-US" dirty="0">
              <a:latin typeface="A-OTF 新ゴ Pr6 DB" panose="020B0600000000000000" pitchFamily="34" charset="-128"/>
              <a:ea typeface="A-OTF 新ゴ Pr6 DB" panose="020B0600000000000000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3B42A60-C2D4-4148-8184-E28974169F1B}"/>
              </a:ext>
            </a:extLst>
          </p:cNvPr>
          <p:cNvSpPr txBox="1"/>
          <p:nvPr/>
        </p:nvSpPr>
        <p:spPr>
          <a:xfrm>
            <a:off x="5843988" y="1795403"/>
            <a:ext cx="3663630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シンプルで飽きのこないグラスカラーを</a:t>
            </a:r>
          </a:p>
          <a:p>
            <a:pPr algn="l"/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ラインナップ。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B3FCAF1-AB29-43B8-997D-96092B0507A0}"/>
              </a:ext>
            </a:extLst>
          </p:cNvPr>
          <p:cNvSpPr txBox="1"/>
          <p:nvPr/>
        </p:nvSpPr>
        <p:spPr>
          <a:xfrm>
            <a:off x="6011792" y="3903719"/>
            <a:ext cx="2846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●クルトガ </a:t>
            </a:r>
            <a:r>
              <a:rPr lang="en-US" altLang="ja-JP" b="1" dirty="0">
                <a:latin typeface="A-OTF 新ゴ Pr6 DB" panose="020B0600000000000000" pitchFamily="34" charset="-128"/>
                <a:ea typeface="A-OTF 新ゴ Pr6 DB" panose="020B0600000000000000" pitchFamily="34" charset="-128"/>
              </a:rPr>
              <a:t>0.5mm</a:t>
            </a:r>
            <a:endParaRPr lang="ja-JP" altLang="en-US" b="1" dirty="0">
              <a:latin typeface="A-OTF 新ゴ Pr6 DB" panose="020B0600000000000000" pitchFamily="34" charset="-128"/>
              <a:ea typeface="A-OTF 新ゴ Pr6 DB" panose="020B0600000000000000" pitchFamily="34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2B80A40-2F59-47F3-9351-CD1133E5AAFF}"/>
              </a:ext>
            </a:extLst>
          </p:cNvPr>
          <p:cNvSpPr txBox="1"/>
          <p:nvPr/>
        </p:nvSpPr>
        <p:spPr>
          <a:xfrm>
            <a:off x="3656131" y="4394693"/>
            <a:ext cx="2431642" cy="577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ターゲットの間でトレンドの</a:t>
            </a:r>
          </a:p>
          <a:p>
            <a:pPr>
              <a:lnSpc>
                <a:spcPts val="2000"/>
              </a:lnSpc>
            </a:pPr>
            <a:r>
              <a:rPr lang="ja-JP" altLang="en-US" sz="1300" dirty="0">
                <a:latin typeface="A-OTF 新ゴ Pr6 L" panose="020B0300000000000000" pitchFamily="34" charset="-128"/>
                <a:ea typeface="A-OTF 新ゴ Pr6 L" panose="020B0300000000000000" pitchFamily="34" charset="-128"/>
              </a:rPr>
              <a:t>透明感のあるカラーリング。</a:t>
            </a:r>
          </a:p>
        </p:txBody>
      </p:sp>
      <p:pic>
        <p:nvPicPr>
          <p:cNvPr id="40" name="図 39" descr="コンピューター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0462F645-277F-4DFB-97E7-EF5BD1866FD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" t="17897" r="5180" b="16794"/>
          <a:stretch/>
        </p:blipFill>
        <p:spPr>
          <a:xfrm>
            <a:off x="6070028" y="4344533"/>
            <a:ext cx="4413251" cy="1734326"/>
          </a:xfrm>
          <a:prstGeom prst="rect">
            <a:avLst/>
          </a:prstGeom>
        </p:spPr>
      </p:pic>
      <p:pic>
        <p:nvPicPr>
          <p:cNvPr id="41" name="図 40" descr="コンピューターのスクリーンショット&#10;&#10;中程度の精度で自動的に生成された説明">
            <a:extLst>
              <a:ext uri="{FF2B5EF4-FFF2-40B4-BE49-F238E27FC236}">
                <a16:creationId xmlns:a16="http://schemas.microsoft.com/office/drawing/2014/main" id="{9379AB6B-B5CE-496F-8CDC-58D361A19BF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" t="17745" r="5410" b="17785"/>
          <a:stretch/>
        </p:blipFill>
        <p:spPr>
          <a:xfrm>
            <a:off x="1406851" y="1773500"/>
            <a:ext cx="4337817" cy="171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2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00AC76F-44C4-4033-B59D-51EC1881791C}"/>
              </a:ext>
            </a:extLst>
          </p:cNvPr>
          <p:cNvSpPr txBox="1"/>
          <p:nvPr/>
        </p:nvSpPr>
        <p:spPr bwMode="auto">
          <a:xfrm>
            <a:off x="975717" y="517842"/>
            <a:ext cx="1904418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パッケージ</a:t>
            </a:r>
          </a:p>
        </p:txBody>
      </p:sp>
      <p:pic>
        <p:nvPicPr>
          <p:cNvPr id="18" name="図 17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ADECE570-E6AE-4DA0-A479-8DE4BEAA21C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9" r="68126" b="10899"/>
          <a:stretch/>
        </p:blipFill>
        <p:spPr>
          <a:xfrm>
            <a:off x="3287632" y="1565827"/>
            <a:ext cx="874521" cy="2329632"/>
          </a:xfrm>
          <a:prstGeom prst="rect">
            <a:avLst/>
          </a:prstGeom>
        </p:spPr>
      </p:pic>
      <p:sp>
        <p:nvSpPr>
          <p:cNvPr id="20" name="楕円 19">
            <a:extLst>
              <a:ext uri="{FF2B5EF4-FFF2-40B4-BE49-F238E27FC236}">
                <a16:creationId xmlns:a16="http://schemas.microsoft.com/office/drawing/2014/main" id="{3AC0C181-F2DA-4826-9155-BC7DB1AEF28C}"/>
              </a:ext>
            </a:extLst>
          </p:cNvPr>
          <p:cNvSpPr/>
          <p:nvPr/>
        </p:nvSpPr>
        <p:spPr>
          <a:xfrm>
            <a:off x="2644877" y="1623206"/>
            <a:ext cx="575022" cy="575022"/>
          </a:xfrm>
          <a:prstGeom prst="ellipse">
            <a:avLst/>
          </a:prstGeom>
          <a:solidFill>
            <a:srgbClr val="C5AFDE"/>
          </a:solidFill>
          <a:ln>
            <a:solidFill>
              <a:srgbClr val="C5A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41EEEF1-2D96-451E-BE67-FF633600E329}"/>
              </a:ext>
            </a:extLst>
          </p:cNvPr>
          <p:cNvSpPr txBox="1"/>
          <p:nvPr/>
        </p:nvSpPr>
        <p:spPr>
          <a:xfrm>
            <a:off x="2581826" y="1789494"/>
            <a:ext cx="7136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chemeClr val="bg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紙＋</a:t>
            </a:r>
            <a:r>
              <a:rPr kumimoji="1" lang="en-US" altLang="ja-JP" sz="1000" dirty="0">
                <a:solidFill>
                  <a:schemeClr val="bg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PET</a:t>
            </a:r>
            <a:endParaRPr kumimoji="1" lang="ja-JP" altLang="en-US" sz="1000" dirty="0">
              <a:solidFill>
                <a:schemeClr val="bg1"/>
              </a:solidFill>
              <a:latin typeface="A-OTF 新丸ゴ Pr6 M" panose="020F0500000000000000" pitchFamily="34" charset="-128"/>
              <a:ea typeface="A-OTF 新丸ゴ Pr6 M" panose="020F0500000000000000" pitchFamily="34" charset="-128"/>
            </a:endParaRP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AB64565B-D9C0-4E86-A42B-C2E41E2296EC}"/>
              </a:ext>
            </a:extLst>
          </p:cNvPr>
          <p:cNvSpPr/>
          <p:nvPr/>
        </p:nvSpPr>
        <p:spPr>
          <a:xfrm>
            <a:off x="6014791" y="1617491"/>
            <a:ext cx="575022" cy="575022"/>
          </a:xfrm>
          <a:prstGeom prst="ellipse">
            <a:avLst/>
          </a:prstGeom>
          <a:solidFill>
            <a:srgbClr val="C5AFDE"/>
          </a:solidFill>
          <a:ln>
            <a:solidFill>
              <a:srgbClr val="C5AF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E139951-3C30-4949-A16A-A62412446F7A}"/>
              </a:ext>
            </a:extLst>
          </p:cNvPr>
          <p:cNvSpPr txBox="1"/>
          <p:nvPr/>
        </p:nvSpPr>
        <p:spPr>
          <a:xfrm>
            <a:off x="6145849" y="1781892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solidFill>
                  <a:schemeClr val="bg1"/>
                </a:solidFill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紙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713088A-2368-494A-8B49-914FAB21ABA5}"/>
              </a:ext>
            </a:extLst>
          </p:cNvPr>
          <p:cNvSpPr txBox="1"/>
          <p:nvPr/>
        </p:nvSpPr>
        <p:spPr>
          <a:xfrm>
            <a:off x="3474422" y="3808140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dirty="0"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現行版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C977948-C20B-47BA-83B9-557EA8AE19F0}"/>
              </a:ext>
            </a:extLst>
          </p:cNvPr>
          <p:cNvSpPr txBox="1"/>
          <p:nvPr/>
        </p:nvSpPr>
        <p:spPr>
          <a:xfrm>
            <a:off x="7715769" y="3808140"/>
            <a:ext cx="510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-OTF 新丸ゴ Pr6 M" panose="020F0500000000000000" pitchFamily="34" charset="-128"/>
                <a:ea typeface="A-OTF 新丸ゴ Pr6 M" panose="020F0500000000000000" pitchFamily="34" charset="-128"/>
              </a:rPr>
              <a:t>NEW</a:t>
            </a:r>
            <a:endParaRPr kumimoji="1" lang="ja-JP" altLang="en-US" sz="1000" dirty="0">
              <a:latin typeface="A-OTF 新丸ゴ Pr6 M" panose="020F0500000000000000" pitchFamily="34" charset="-128"/>
              <a:ea typeface="A-OTF 新丸ゴ Pr6 M" panose="020F0500000000000000" pitchFamily="34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863188C-589E-4238-B469-529A83AD702F}"/>
              </a:ext>
            </a:extLst>
          </p:cNvPr>
          <p:cNvSpPr txBox="1"/>
          <p:nvPr/>
        </p:nvSpPr>
        <p:spPr>
          <a:xfrm>
            <a:off x="3606125" y="5719525"/>
            <a:ext cx="5347504" cy="38658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3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200"/>
              </a:lnSpc>
            </a:pPr>
            <a:r>
              <a:rPr lang="ja-JP" altLang="en-US" sz="900" b="1" dirty="0">
                <a:solidFill>
                  <a:schemeClr val="tx1"/>
                </a:solidFill>
              </a:rPr>
              <a:t>環境意識の高まりつつあるターゲットに合わせ、プラスチック不使用</a:t>
            </a:r>
            <a:r>
              <a:rPr lang="en-US" altLang="ja-JP" sz="900" b="1" dirty="0">
                <a:solidFill>
                  <a:schemeClr val="tx1"/>
                </a:solidFill>
              </a:rPr>
              <a:t>&amp;</a:t>
            </a:r>
            <a:r>
              <a:rPr lang="ja-JP" altLang="en-US" sz="900" b="1" dirty="0">
                <a:solidFill>
                  <a:schemeClr val="tx1"/>
                </a:solidFill>
              </a:rPr>
              <a:t>サイズダウンした、</a:t>
            </a:r>
          </a:p>
          <a:p>
            <a:pPr>
              <a:lnSpc>
                <a:spcPts val="1200"/>
              </a:lnSpc>
            </a:pPr>
            <a:r>
              <a:rPr lang="ja-JP" altLang="en-US" sz="900" b="1" dirty="0">
                <a:solidFill>
                  <a:schemeClr val="tx1"/>
                </a:solidFill>
              </a:rPr>
              <a:t>環境にやさしいパッケージ。グラフィックもスマートに機能を訴求します。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4E9E0343-DF5D-4980-8278-DD637DBF8962}"/>
              </a:ext>
            </a:extLst>
          </p:cNvPr>
          <p:cNvSpPr txBox="1"/>
          <p:nvPr/>
        </p:nvSpPr>
        <p:spPr>
          <a:xfrm>
            <a:off x="3613574" y="5147417"/>
            <a:ext cx="3183828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3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200"/>
              </a:lnSpc>
            </a:pPr>
            <a:r>
              <a:rPr lang="ja-JP" altLang="en-US" sz="1050" b="0" i="0" dirty="0">
                <a:solidFill>
                  <a:schemeClr val="tx1"/>
                </a:solidFill>
                <a:effectLst/>
                <a:latin typeface="Noto Sans JP"/>
              </a:rPr>
              <a:t>軸をストレートに魅せる＋訴求面を大きく確保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6240029-895F-42E3-A1DD-FBCE384022E2}"/>
              </a:ext>
            </a:extLst>
          </p:cNvPr>
          <p:cNvSpPr txBox="1"/>
          <p:nvPr/>
        </p:nvSpPr>
        <p:spPr>
          <a:xfrm>
            <a:off x="3478512" y="4961731"/>
            <a:ext cx="2057601" cy="2462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3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200"/>
              </a:lnSpc>
            </a:pPr>
            <a:r>
              <a:rPr lang="ja-JP" altLang="en-US" sz="1100" i="0" dirty="0">
                <a:solidFill>
                  <a:schemeClr val="tx1"/>
                </a:solidFill>
                <a:effectLst/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① 売場で目立つ包装仕様</a:t>
            </a:r>
            <a:endParaRPr lang="ja-JP" altLang="en-US" sz="1000" i="0" dirty="0">
              <a:solidFill>
                <a:schemeClr val="tx1"/>
              </a:solidFill>
              <a:effectLst/>
              <a:latin typeface="A-OTF UD新ゴ Pr6 M" panose="020B0500000000000000" pitchFamily="34" charset="-128"/>
              <a:ea typeface="A-OTF UD新ゴ Pr6 M" panose="020B0500000000000000" pitchFamily="34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1412525-417B-4149-8A45-B70F4CFCB8B1}"/>
              </a:ext>
            </a:extLst>
          </p:cNvPr>
          <p:cNvSpPr txBox="1"/>
          <p:nvPr/>
        </p:nvSpPr>
        <p:spPr>
          <a:xfrm>
            <a:off x="3478512" y="5523338"/>
            <a:ext cx="2057601" cy="2507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ts val="2000"/>
              </a:lnSpc>
              <a:defRPr sz="1300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>
              <a:lnSpc>
                <a:spcPts val="1200"/>
              </a:lnSpc>
            </a:pPr>
            <a:r>
              <a:rPr lang="ja-JP" altLang="en-US" sz="1100" dirty="0"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② 脱プラパッケージ</a:t>
            </a:r>
            <a:endParaRPr lang="ja-JP" altLang="en-US" sz="1000" i="0" dirty="0">
              <a:solidFill>
                <a:srgbClr val="3A3A3A"/>
              </a:solidFill>
              <a:effectLst/>
              <a:latin typeface="A-OTF UD新ゴ Pr6 M" panose="020B0500000000000000" pitchFamily="34" charset="-128"/>
              <a:ea typeface="A-OTF UD新ゴ Pr6 M" panose="020B0500000000000000" pitchFamily="34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38E532DD-A503-4618-B85F-A911DEC12EC2}"/>
              </a:ext>
            </a:extLst>
          </p:cNvPr>
          <p:cNvSpPr/>
          <p:nvPr/>
        </p:nvSpPr>
        <p:spPr>
          <a:xfrm>
            <a:off x="2682315" y="4292494"/>
            <a:ext cx="6840000" cy="504000"/>
          </a:xfrm>
          <a:prstGeom prst="rect">
            <a:avLst/>
          </a:prstGeom>
          <a:solidFill>
            <a:srgbClr val="E9E1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A1F54BC-651D-4F4D-8E89-5F4BD59B31D1}"/>
              </a:ext>
            </a:extLst>
          </p:cNvPr>
          <p:cNvSpPr txBox="1"/>
          <p:nvPr/>
        </p:nvSpPr>
        <p:spPr>
          <a:xfrm>
            <a:off x="3342640" y="4405283"/>
            <a:ext cx="551614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300" i="0" spc="300" dirty="0">
                <a:effectLst/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2009</a:t>
            </a:r>
            <a:r>
              <a:rPr lang="ja-JP" altLang="en-US" sz="1300" i="0" spc="300" dirty="0">
                <a:effectLst/>
                <a:latin typeface="A-OTF UD新ゴ Pr6 M" panose="020B0500000000000000" pitchFamily="34" charset="-128"/>
                <a:ea typeface="A-OTF UD新ゴ Pr6 M" panose="020B0500000000000000" pitchFamily="34" charset="-128"/>
              </a:rPr>
              <a:t>年の発売以来、初めてのパッケージリニューアル！</a:t>
            </a:r>
            <a:endParaRPr lang="ja-JP" altLang="en-US" sz="1300" spc="300" dirty="0">
              <a:latin typeface="A-OTF UD新ゴ Pr6 M" panose="020B0500000000000000" pitchFamily="34" charset="-128"/>
              <a:ea typeface="A-OTF UD新ゴ Pr6 M" panose="020B0500000000000000" pitchFamily="34" charset="-128"/>
            </a:endParaRPr>
          </a:p>
        </p:txBody>
      </p:sp>
      <p:pic>
        <p:nvPicPr>
          <p:cNvPr id="34" name="図 33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0BA3748E-B066-4AF6-A88F-8113900B45F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3" r="15036" b="16895"/>
          <a:stretch/>
        </p:blipFill>
        <p:spPr>
          <a:xfrm>
            <a:off x="6785143" y="1565827"/>
            <a:ext cx="2347873" cy="2172860"/>
          </a:xfrm>
          <a:prstGeom prst="rect">
            <a:avLst/>
          </a:prstGeom>
        </p:spPr>
      </p:pic>
      <p:sp>
        <p:nvSpPr>
          <p:cNvPr id="2" name="矢印: ストライプ 1">
            <a:extLst>
              <a:ext uri="{FF2B5EF4-FFF2-40B4-BE49-F238E27FC236}">
                <a16:creationId xmlns:a16="http://schemas.microsoft.com/office/drawing/2014/main" id="{808D0E29-E006-4544-B9FC-6D3FD5B8DC3C}"/>
              </a:ext>
            </a:extLst>
          </p:cNvPr>
          <p:cNvSpPr/>
          <p:nvPr/>
        </p:nvSpPr>
        <p:spPr>
          <a:xfrm>
            <a:off x="4509094" y="2607642"/>
            <a:ext cx="1517731" cy="347824"/>
          </a:xfrm>
          <a:prstGeom prst="stripedRightArrow">
            <a:avLst>
              <a:gd name="adj1" fmla="val 56976"/>
              <a:gd name="adj2" fmla="val 69184"/>
            </a:avLst>
          </a:prstGeom>
          <a:solidFill>
            <a:srgbClr val="C5AF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795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テーブル, 食品, 女性, 切る が含まれている画像&#10;&#10;自動的に生成された説明">
            <a:extLst>
              <a:ext uri="{FF2B5EF4-FFF2-40B4-BE49-F238E27FC236}">
                <a16:creationId xmlns:a16="http://schemas.microsoft.com/office/drawing/2014/main" id="{5DE7FD2E-2373-4797-99C2-1F1111AD7B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0519CEC-1956-4816-8272-E61C31ABFB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ja-JP" altLang="en-US" dirty="0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9DBEE1F6-E8E8-4800-B84F-E7A4092C24FF}"/>
              </a:ext>
            </a:extLst>
          </p:cNvPr>
          <p:cNvSpPr/>
          <p:nvPr/>
        </p:nvSpPr>
        <p:spPr>
          <a:xfrm>
            <a:off x="695325" y="451485"/>
            <a:ext cx="10801349" cy="6048375"/>
          </a:xfrm>
          <a:prstGeom prst="roundRect">
            <a:avLst>
              <a:gd name="adj" fmla="val 321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DC9496B-CFCB-44D4-8632-21E0C14F1360}"/>
              </a:ext>
            </a:extLst>
          </p:cNvPr>
          <p:cNvSpPr/>
          <p:nvPr/>
        </p:nvSpPr>
        <p:spPr>
          <a:xfrm>
            <a:off x="695325" y="2673350"/>
            <a:ext cx="10801349" cy="2916239"/>
          </a:xfrm>
          <a:prstGeom prst="rect">
            <a:avLst/>
          </a:prstGeom>
          <a:solidFill>
            <a:srgbClr val="E9E1F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0D2B540-E6B5-4F6E-889B-2C76589434B4}"/>
              </a:ext>
            </a:extLst>
          </p:cNvPr>
          <p:cNvSpPr/>
          <p:nvPr/>
        </p:nvSpPr>
        <p:spPr>
          <a:xfrm>
            <a:off x="695325" y="1094325"/>
            <a:ext cx="7200000" cy="0"/>
          </a:xfrm>
          <a:custGeom>
            <a:avLst/>
            <a:gdLst>
              <a:gd name="connsiteX0" fmla="*/ 0 w 6967959"/>
              <a:gd name="connsiteY0" fmla="*/ 0 h 0"/>
              <a:gd name="connsiteX1" fmla="*/ 6967959 w 696795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967959">
                <a:moveTo>
                  <a:pt x="0" y="0"/>
                </a:moveTo>
                <a:lnTo>
                  <a:pt x="6967959" y="0"/>
                </a:lnTo>
              </a:path>
            </a:pathLst>
          </a:cu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C20F7835-BDF5-46EA-9925-F67358DD8C0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28" y="6589032"/>
            <a:ext cx="2551024" cy="122579"/>
          </a:xfrm>
          <a:prstGeom prst="rect">
            <a:avLst/>
          </a:prstGeom>
        </p:spPr>
      </p:pic>
      <p:pic>
        <p:nvPicPr>
          <p:cNvPr id="49" name="図 48" descr="テキスト&#10;&#10;自動的に生成された説明">
            <a:extLst>
              <a:ext uri="{FF2B5EF4-FFF2-40B4-BE49-F238E27FC236}">
                <a16:creationId xmlns:a16="http://schemas.microsoft.com/office/drawing/2014/main" id="{D9228656-22B8-4380-87D0-5BE622E337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949" y="568480"/>
            <a:ext cx="974109" cy="440580"/>
          </a:xfrm>
          <a:prstGeom prst="rect">
            <a:avLst/>
          </a:prstGeom>
        </p:spPr>
      </p:pic>
      <p:pic>
        <p:nvPicPr>
          <p:cNvPr id="50" name="図 49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231172DA-BA2A-4C16-B0CF-F9D1C1542D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644" y="605876"/>
            <a:ext cx="1296480" cy="260980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0DF64B9-2D1C-4B7D-8747-07E270715486}"/>
              </a:ext>
            </a:extLst>
          </p:cNvPr>
          <p:cNvSpPr txBox="1"/>
          <p:nvPr/>
        </p:nvSpPr>
        <p:spPr bwMode="auto">
          <a:xfrm>
            <a:off x="965042" y="525430"/>
            <a:ext cx="1545345" cy="550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3756" rIns="36000" bIns="36000" rtlCol="0">
            <a:spAutoFit/>
          </a:bodyPr>
          <a:lstStyle/>
          <a:p>
            <a:pPr algn="l">
              <a:lnSpc>
                <a:spcPts val="3500"/>
              </a:lnSpc>
            </a:pPr>
            <a:r>
              <a:rPr kumimoji="1" lang="ja-JP" altLang="en-US" sz="2800" kern="0" dirty="0">
                <a:latin typeface="A-OTF UD新ゴ Pro DB" pitchFamily="34" charset="-128"/>
                <a:ea typeface="A-OTF UD新ゴ Pro DB" pitchFamily="34" charset="-128"/>
              </a:rPr>
              <a:t>売場提案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417FD41-D774-479D-BA98-6CE5C15A1B46}"/>
              </a:ext>
            </a:extLst>
          </p:cNvPr>
          <p:cNvSpPr txBox="1"/>
          <p:nvPr/>
        </p:nvSpPr>
        <p:spPr>
          <a:xfrm>
            <a:off x="2823080" y="4555388"/>
            <a:ext cx="2545417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A1</a:t>
            </a:r>
            <a:r>
              <a:rPr lang="ja-JP" altLang="en-US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W600×H500×D300mm</a:t>
            </a:r>
            <a:br>
              <a:rPr lang="en-US" altLang="ja-JP" b="0" i="0" dirty="0">
                <a:effectLst/>
                <a:latin typeface="Noto Sans JP"/>
              </a:rPr>
            </a:br>
            <a:r>
              <a:rPr lang="en-US" altLang="ja-JP" sz="1400" b="1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¥74,000</a:t>
            </a:r>
            <a:endParaRPr lang="en-US" altLang="ja-JP" sz="1300" b="1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DFBC7B58-8401-486F-95E2-0371338E5E60}"/>
              </a:ext>
            </a:extLst>
          </p:cNvPr>
          <p:cNvSpPr txBox="1"/>
          <p:nvPr/>
        </p:nvSpPr>
        <p:spPr>
          <a:xfrm>
            <a:off x="7060335" y="5808398"/>
            <a:ext cx="4323394" cy="31380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lnSpc>
                <a:spcPts val="2000"/>
              </a:lnSpc>
              <a:defRPr sz="1400" b="1">
                <a:solidFill>
                  <a:srgbClr val="3A3A3A"/>
                </a:solidFill>
                <a:latin typeface="A-OTF 新ゴ Pr6 L" panose="020B0300000000000000" pitchFamily="34" charset="-128"/>
                <a:ea typeface="A-OTF 新ゴ Pr6 L" panose="020B0300000000000000" pitchFamily="34" charset="-128"/>
              </a:defRPr>
            </a:lvl1pPr>
          </a:lstStyle>
          <a:p>
            <a:pPr algn="l"/>
            <a:r>
              <a:rPr lang="en-US" altLang="ja-JP" sz="1050" b="0" dirty="0">
                <a:solidFill>
                  <a:schemeClr val="tx1"/>
                </a:solidFill>
              </a:rPr>
              <a:t>※</a:t>
            </a:r>
            <a:r>
              <a:rPr lang="ja-JP" altLang="en-US" sz="1050" b="0" dirty="0">
                <a:solidFill>
                  <a:schemeClr val="tx1"/>
                </a:solidFill>
              </a:rPr>
              <a:t>販売容器なしの</a:t>
            </a:r>
            <a:r>
              <a:rPr lang="en-US" altLang="ja-JP" sz="1050" b="0" dirty="0">
                <a:solidFill>
                  <a:schemeClr val="tx1"/>
                </a:solidFill>
              </a:rPr>
              <a:t>B2</a:t>
            </a:r>
            <a:r>
              <a:rPr lang="ja-JP" altLang="en-US" sz="1050" b="0" dirty="0">
                <a:solidFill>
                  <a:schemeClr val="tx1"/>
                </a:solidFill>
              </a:rPr>
              <a:t>セット（￥</a:t>
            </a:r>
            <a:r>
              <a:rPr lang="en-US" altLang="ja-JP" sz="1050" b="0" dirty="0">
                <a:solidFill>
                  <a:schemeClr val="tx1"/>
                </a:solidFill>
              </a:rPr>
              <a:t>18,000</a:t>
            </a:r>
            <a:r>
              <a:rPr lang="ja-JP" altLang="en-US" sz="1050" b="0" dirty="0">
                <a:solidFill>
                  <a:schemeClr val="tx1"/>
                </a:solidFill>
              </a:rPr>
              <a:t>）もございます。</a:t>
            </a: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B0B794C7-67B3-46EF-B8BB-9B8C92DD5302}"/>
              </a:ext>
            </a:extLst>
          </p:cNvPr>
          <p:cNvSpPr/>
          <p:nvPr/>
        </p:nvSpPr>
        <p:spPr>
          <a:xfrm>
            <a:off x="2812647" y="4503377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A568754-8B05-4FB6-B69C-CEE983E0A921}"/>
              </a:ext>
            </a:extLst>
          </p:cNvPr>
          <p:cNvSpPr txBox="1"/>
          <p:nvPr/>
        </p:nvSpPr>
        <p:spPr>
          <a:xfrm>
            <a:off x="7197915" y="4567140"/>
            <a:ext cx="2401417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ja-JP" sz="1600" dirty="0"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B</a:t>
            </a:r>
            <a:r>
              <a:rPr lang="en-US" altLang="ja-JP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1</a:t>
            </a:r>
            <a:r>
              <a:rPr lang="ja-JP" altLang="en-US" sz="1600" i="0" dirty="0">
                <a:effectLst/>
                <a:latin typeface="A-OTF UD新ゴ Pr6N DB" panose="020B0600000000000000" pitchFamily="34" charset="-128"/>
                <a:ea typeface="A-OTF UD新ゴ Pr6N DB" panose="020B0600000000000000" pitchFamily="34" charset="-128"/>
              </a:rPr>
              <a:t>セット</a:t>
            </a:r>
          </a:p>
          <a:p>
            <a:pPr algn="l"/>
            <a:r>
              <a:rPr lang="en-US" altLang="ja-JP" sz="1300" b="0" i="0" dirty="0">
                <a:effectLst/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W450×H500×D300mm</a:t>
            </a:r>
            <a:br>
              <a:rPr lang="en-US" altLang="ja-JP" b="0" i="0" dirty="0">
                <a:effectLst/>
                <a:latin typeface="Noto Sans JP"/>
              </a:rPr>
            </a:br>
            <a:r>
              <a:rPr lang="en-US" altLang="ja-JP" sz="1400" b="1" dirty="0">
                <a:latin typeface="A-OTF UD新ゴ Pr6 L" panose="020B0300000000000000" pitchFamily="34" charset="-128"/>
                <a:ea typeface="A-OTF UD新ゴ Pr6 L" panose="020B0300000000000000" pitchFamily="34" charset="-128"/>
              </a:rPr>
              <a:t>¥46,000</a:t>
            </a:r>
            <a:endParaRPr lang="en-US" altLang="ja-JP" sz="1300" b="1" dirty="0">
              <a:latin typeface="A-OTF UD新ゴ Pr6 L" panose="020B0300000000000000" pitchFamily="34" charset="-128"/>
              <a:ea typeface="A-OTF UD新ゴ Pr6 L" panose="020B0300000000000000" pitchFamily="34" charset="-128"/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C61201CF-8424-4F0F-9DB2-10110323CB89}"/>
              </a:ext>
            </a:extLst>
          </p:cNvPr>
          <p:cNvSpPr/>
          <p:nvPr/>
        </p:nvSpPr>
        <p:spPr>
          <a:xfrm>
            <a:off x="7187482" y="4515129"/>
            <a:ext cx="72000" cy="792000"/>
          </a:xfrm>
          <a:custGeom>
            <a:avLst/>
            <a:gdLst>
              <a:gd name="connsiteX0" fmla="*/ 0 w 0"/>
              <a:gd name="connsiteY0" fmla="*/ 0 h 1643605"/>
              <a:gd name="connsiteX1" fmla="*/ 0 w 0"/>
              <a:gd name="connsiteY1" fmla="*/ 1643605 h 1643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43605">
                <a:moveTo>
                  <a:pt x="0" y="0"/>
                </a:moveTo>
                <a:lnTo>
                  <a:pt x="0" y="164360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2" name="図 51" descr="テーブルの上にある数種類のパンフレット&#10;&#10;中程度の精度で自動的に生成された説明">
            <a:extLst>
              <a:ext uri="{FF2B5EF4-FFF2-40B4-BE49-F238E27FC236}">
                <a16:creationId xmlns:a16="http://schemas.microsoft.com/office/drawing/2014/main" id="{C46C14B9-E9AC-48DB-B810-68F43DA923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787" y="2175899"/>
            <a:ext cx="1709263" cy="2054957"/>
          </a:xfrm>
          <a:prstGeom prst="rect">
            <a:avLst/>
          </a:prstGeom>
        </p:spPr>
      </p:pic>
      <p:pic>
        <p:nvPicPr>
          <p:cNvPr id="53" name="図 52" descr="本棚に並んだチラシ&#10;&#10;中程度の精度で自動的に生成された説明">
            <a:extLst>
              <a:ext uri="{FF2B5EF4-FFF2-40B4-BE49-F238E27FC236}">
                <a16:creationId xmlns:a16="http://schemas.microsoft.com/office/drawing/2014/main" id="{31180F65-ED48-474A-9638-3D559D9FC7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570" y="2183639"/>
            <a:ext cx="2271032" cy="206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111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424</Words>
  <Application>Microsoft Office PowerPoint</Application>
  <PresentationFormat>ワイド画面</PresentationFormat>
  <Paragraphs>71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22" baseType="lpstr">
      <vt:lpstr>A-OTF UD新ゴ Pr6 L</vt:lpstr>
      <vt:lpstr>A-OTF UD新ゴ Pr6 M</vt:lpstr>
      <vt:lpstr>A-OTF UD新ゴ Pr6 R</vt:lpstr>
      <vt:lpstr>A-OTF UD新ゴ Pr6N DB</vt:lpstr>
      <vt:lpstr>A-OTF UD新ゴ Pro DB</vt:lpstr>
      <vt:lpstr>A-OTF UD新ゴNT Pr6 R</vt:lpstr>
      <vt:lpstr>A-OTF 新ゴ Pr6 DB</vt:lpstr>
      <vt:lpstr>A-OTF 新ゴ Pr6 L</vt:lpstr>
      <vt:lpstr>A-OTF 新丸ゴ Pr6 M</vt:lpstr>
      <vt:lpstr>Noto Sans JP</vt:lpstr>
      <vt:lpstr>游ゴシック</vt:lpstr>
      <vt:lpstr>游ゴシック Light</vt:lpstr>
      <vt:lpstr>游ゴシック Medium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Ebata Takashi（江畑 高志）</dc:creator>
  <cp:lastModifiedBy>Ebata Takashi（江畑 高志）</cp:lastModifiedBy>
  <cp:revision>27</cp:revision>
  <dcterms:created xsi:type="dcterms:W3CDTF">2021-08-29T03:49:55Z</dcterms:created>
  <dcterms:modified xsi:type="dcterms:W3CDTF">2021-08-31T14:43:00Z</dcterms:modified>
</cp:coreProperties>
</file>