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66" r:id="rId4"/>
    <p:sldId id="265" r:id="rId5"/>
    <p:sldId id="267" r:id="rId6"/>
    <p:sldId id="268" r:id="rId7"/>
    <p:sldId id="260" r:id="rId8"/>
  </p:sldIdLst>
  <p:sldSz cx="10691813" cy="75596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58" userDrawn="1">
          <p15:clr>
            <a:srgbClr val="A4A3A4"/>
          </p15:clr>
        </p15:guide>
        <p15:guide id="2" pos="192" userDrawn="1">
          <p15:clr>
            <a:srgbClr val="A4A3A4"/>
          </p15:clr>
        </p15:guide>
        <p15:guide id="4" orient="horz" pos="635" userDrawn="1">
          <p15:clr>
            <a:srgbClr val="A4A3A4"/>
          </p15:clr>
        </p15:guide>
        <p15:guide id="5" orient="horz" pos="4536" userDrawn="1">
          <p15:clr>
            <a:srgbClr val="A4A3A4"/>
          </p15:clr>
        </p15:guide>
        <p15:guide id="6" pos="3368" userDrawn="1">
          <p15:clr>
            <a:srgbClr val="A4A3A4"/>
          </p15:clr>
        </p15:guide>
        <p15:guide id="7" pos="2460" userDrawn="1">
          <p15:clr>
            <a:srgbClr val="A4A3A4"/>
          </p15:clr>
        </p15:guide>
        <p15:guide id="8" orient="horz" pos="68" userDrawn="1">
          <p15:clr>
            <a:srgbClr val="A4A3A4"/>
          </p15:clr>
        </p15:guide>
        <p15:guide id="10" pos="328" userDrawn="1">
          <p15:clr>
            <a:srgbClr val="A4A3A4"/>
          </p15:clr>
        </p15:guide>
        <p15:guide id="11" pos="6407" userDrawn="1">
          <p15:clr>
            <a:srgbClr val="A4A3A4"/>
          </p15:clr>
        </p15:guide>
        <p15:guide id="12" orient="horz" pos="181" userDrawn="1">
          <p15:clr>
            <a:srgbClr val="A4A3A4"/>
          </p15:clr>
        </p15:guide>
        <p15:guide id="13" orient="horz" pos="453" userDrawn="1">
          <p15:clr>
            <a:srgbClr val="A4A3A4"/>
          </p15:clr>
        </p15:guide>
        <p15:guide id="14" pos="6180" userDrawn="1">
          <p15:clr>
            <a:srgbClr val="A4A3A4"/>
          </p15:clr>
        </p15:guide>
        <p15:guide id="15" pos="555" userDrawn="1">
          <p15:clr>
            <a:srgbClr val="A4A3A4"/>
          </p15:clr>
        </p15:guide>
        <p15:guide id="16" orient="horz" pos="884" userDrawn="1">
          <p15:clr>
            <a:srgbClr val="A4A3A4"/>
          </p15:clr>
        </p15:guide>
        <p15:guide id="17" orient="horz" pos="2154" userDrawn="1">
          <p15:clr>
            <a:srgbClr val="A4A3A4"/>
          </p15:clr>
        </p15:guide>
        <p15:guide id="18" orient="horz" pos="793" userDrawn="1">
          <p15:clr>
            <a:srgbClr val="A4A3A4"/>
          </p15:clr>
        </p15:guide>
        <p15:guide id="19" orient="horz" pos="3742" userDrawn="1">
          <p15:clr>
            <a:srgbClr val="A4A3A4"/>
          </p15:clr>
        </p15:guide>
        <p15:guide id="20" pos="6089" userDrawn="1">
          <p15:clr>
            <a:srgbClr val="A4A3A4"/>
          </p15:clr>
        </p15:guide>
        <p15:guide id="21" pos="759" userDrawn="1">
          <p15:clr>
            <a:srgbClr val="A4A3A4"/>
          </p15:clr>
        </p15:guide>
        <p15:guide id="22" pos="5976" userDrawn="1">
          <p15:clr>
            <a:srgbClr val="A4A3A4"/>
          </p15:clr>
        </p15:guide>
        <p15:guide id="23" pos="3572" userDrawn="1">
          <p15:clr>
            <a:srgbClr val="A4A3A4"/>
          </p15:clr>
        </p15:guide>
        <p15:guide id="24" orient="horz" pos="499" userDrawn="1">
          <p15:clr>
            <a:srgbClr val="A4A3A4"/>
          </p15:clr>
        </p15:guide>
        <p15:guide id="26" orient="horz" pos="2562" userDrawn="1">
          <p15:clr>
            <a:srgbClr val="A4A3A4"/>
          </p15:clr>
        </p15:guide>
        <p15:guide id="27" orient="horz" pos="4195" userDrawn="1">
          <p15:clr>
            <a:srgbClr val="A4A3A4"/>
          </p15:clr>
        </p15:guide>
        <p15:guide id="28" orient="horz" pos="2630" userDrawn="1">
          <p15:clr>
            <a:srgbClr val="A4A3A4"/>
          </p15:clr>
        </p15:guide>
        <p15:guide id="29" pos="4728" userDrawn="1">
          <p15:clr>
            <a:srgbClr val="A4A3A4"/>
          </p15:clr>
        </p15:guide>
        <p15:guide id="30" orient="horz" pos="3016" userDrawn="1">
          <p15:clr>
            <a:srgbClr val="A4A3A4"/>
          </p15:clr>
        </p15:guide>
        <p15:guide id="32" pos="1349" userDrawn="1">
          <p15:clr>
            <a:srgbClr val="A4A3A4"/>
          </p15:clr>
        </p15:guide>
        <p15:guide id="33" pos="5068" userDrawn="1">
          <p15:clr>
            <a:srgbClr val="A4A3A4"/>
          </p15:clr>
        </p15:guide>
        <p15:guide id="34" orient="horz" pos="3197" userDrawn="1">
          <p15:clr>
            <a:srgbClr val="A4A3A4"/>
          </p15:clr>
        </p15:guide>
        <p15:guide id="35" pos="3753" userDrawn="1">
          <p15:clr>
            <a:srgbClr val="A4A3A4"/>
          </p15:clr>
        </p15:guide>
        <p15:guide id="36" pos="2982" userDrawn="1">
          <p15:clr>
            <a:srgbClr val="A4A3A4"/>
          </p15:clr>
        </p15:guide>
        <p15:guide id="37" pos="2007" userDrawn="1">
          <p15:clr>
            <a:srgbClr val="A4A3A4"/>
          </p15:clr>
        </p15:guide>
        <p15:guide id="38" orient="horz" pos="3424" userDrawn="1">
          <p15:clr>
            <a:srgbClr val="A4A3A4"/>
          </p15:clr>
        </p15:guide>
        <p15:guide id="39" orient="horz" pos="3969" userDrawn="1">
          <p15:clr>
            <a:srgbClr val="A4A3A4"/>
          </p15:clr>
        </p15:guide>
        <p15:guide id="40" pos="646" userDrawn="1">
          <p15:clr>
            <a:srgbClr val="A4A3A4"/>
          </p15:clr>
        </p15:guide>
        <p15:guide id="41" orient="horz" pos="1066" userDrawn="1">
          <p15:clr>
            <a:srgbClr val="A4A3A4"/>
          </p15:clr>
        </p15:guide>
        <p15:guide id="42" orient="horz" pos="703" userDrawn="1">
          <p15:clr>
            <a:srgbClr val="A4A3A4"/>
          </p15:clr>
        </p15:guide>
        <p15:guide id="43" orient="horz" pos="1723" userDrawn="1">
          <p15:clr>
            <a:srgbClr val="A4A3A4"/>
          </p15:clr>
        </p15:guide>
        <p15:guide id="44" orient="horz" pos="1247" userDrawn="1">
          <p15:clr>
            <a:srgbClr val="A4A3A4"/>
          </p15:clr>
        </p15:guide>
        <p15:guide id="45" orient="horz" pos="2835" userDrawn="1">
          <p15:clr>
            <a:srgbClr val="A4A3A4"/>
          </p15:clr>
        </p15:guide>
        <p15:guide id="46" orient="horz" pos="1927" userDrawn="1">
          <p15:clr>
            <a:srgbClr val="A4A3A4"/>
          </p15:clr>
        </p15:guide>
        <p15:guide id="47" pos="986" userDrawn="1">
          <p15:clr>
            <a:srgbClr val="A4A3A4"/>
          </p15:clr>
        </p15:guide>
        <p15:guide id="48" pos="4093" userDrawn="1">
          <p15:clr>
            <a:srgbClr val="A4A3A4"/>
          </p15:clr>
        </p15:guide>
        <p15:guide id="49" orient="horz" pos="1451" userDrawn="1">
          <p15:clr>
            <a:srgbClr val="A4A3A4"/>
          </p15:clr>
        </p15:guide>
        <p15:guide id="50" orient="horz" pos="1882" userDrawn="1">
          <p15:clr>
            <a:srgbClr val="A4A3A4"/>
          </p15:clr>
        </p15:guide>
        <p15:guide id="51" pos="2642" userDrawn="1">
          <p15:clr>
            <a:srgbClr val="A4A3A4"/>
          </p15:clr>
        </p15:guide>
        <p15:guide id="52" pos="17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1F2"/>
    <a:srgbClr val="C5AFDE"/>
    <a:srgbClr val="909090"/>
    <a:srgbClr val="01A0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47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1637" y="67"/>
      </p:cViewPr>
      <p:guideLst>
        <p:guide orient="horz" pos="2358"/>
        <p:guide pos="192"/>
        <p:guide orient="horz" pos="635"/>
        <p:guide orient="horz" pos="4536"/>
        <p:guide pos="3368"/>
        <p:guide pos="2460"/>
        <p:guide orient="horz" pos="68"/>
        <p:guide pos="328"/>
        <p:guide pos="6407"/>
        <p:guide orient="horz" pos="181"/>
        <p:guide orient="horz" pos="453"/>
        <p:guide pos="6180"/>
        <p:guide pos="555"/>
        <p:guide orient="horz" pos="884"/>
        <p:guide orient="horz" pos="2154"/>
        <p:guide orient="horz" pos="793"/>
        <p:guide orient="horz" pos="3742"/>
        <p:guide pos="6089"/>
        <p:guide pos="759"/>
        <p:guide pos="5976"/>
        <p:guide pos="3572"/>
        <p:guide orient="horz" pos="499"/>
        <p:guide orient="horz" pos="2562"/>
        <p:guide orient="horz" pos="4195"/>
        <p:guide orient="horz" pos="2630"/>
        <p:guide pos="4728"/>
        <p:guide orient="horz" pos="3016"/>
        <p:guide pos="1349"/>
        <p:guide pos="5068"/>
        <p:guide orient="horz" pos="3197"/>
        <p:guide pos="3753"/>
        <p:guide pos="2982"/>
        <p:guide pos="2007"/>
        <p:guide orient="horz" pos="3424"/>
        <p:guide orient="horz" pos="3969"/>
        <p:guide pos="646"/>
        <p:guide orient="horz" pos="1066"/>
        <p:guide orient="horz" pos="703"/>
        <p:guide orient="horz" pos="1723"/>
        <p:guide orient="horz" pos="1247"/>
        <p:guide orient="horz" pos="2835"/>
        <p:guide orient="horz" pos="1927"/>
        <p:guide pos="986"/>
        <p:guide pos="4093"/>
        <p:guide orient="horz" pos="1451"/>
        <p:guide orient="horz" pos="1882"/>
        <p:guide pos="2642"/>
        <p:guide pos="17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935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507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216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106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208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3302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87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684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726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185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413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3ACDD-E50A-487C-9718-C6158965C1B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CD747-CBDE-4DD5-8A09-18E5EDB89D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856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テキスト&#10;&#10;自動的に生成された説明">
            <a:extLst>
              <a:ext uri="{FF2B5EF4-FFF2-40B4-BE49-F238E27FC236}">
                <a16:creationId xmlns:a16="http://schemas.microsoft.com/office/drawing/2014/main" id="{AC24AA12-216B-4610-A135-68EF952191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" y="0"/>
            <a:ext cx="10691813" cy="5938411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11CC8F8-00B8-4BB0-82BB-1BC15F647363}"/>
              </a:ext>
            </a:extLst>
          </p:cNvPr>
          <p:cNvSpPr txBox="1"/>
          <p:nvPr/>
        </p:nvSpPr>
        <p:spPr>
          <a:xfrm>
            <a:off x="204957" y="6060567"/>
            <a:ext cx="387477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6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73164D20-02A4-4ED4-B155-DB90D73F6C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733" y="7205921"/>
            <a:ext cx="2551024" cy="122579"/>
          </a:xfrm>
          <a:prstGeom prst="rect">
            <a:avLst/>
          </a:prstGeom>
        </p:spPr>
      </p:pic>
      <p:pic>
        <p:nvPicPr>
          <p:cNvPr id="13" name="図 12" descr="ロゴ, 会社名&#10;&#10;自動的に生成された説明">
            <a:extLst>
              <a:ext uri="{FF2B5EF4-FFF2-40B4-BE49-F238E27FC236}">
                <a16:creationId xmlns:a16="http://schemas.microsoft.com/office/drawing/2014/main" id="{DFA16D2F-EF00-47E0-B60D-ECC1C80277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5150" y="6531392"/>
            <a:ext cx="1473994" cy="735363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AC570858-72E0-4FCA-AC90-CFF44A2013AC}"/>
              </a:ext>
            </a:extLst>
          </p:cNvPr>
          <p:cNvSpPr/>
          <p:nvPr/>
        </p:nvSpPr>
        <p:spPr>
          <a:xfrm>
            <a:off x="308565" y="6622140"/>
            <a:ext cx="1260000" cy="396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E357814-A54B-43D5-8DD5-A7EC9B9F4206}"/>
              </a:ext>
            </a:extLst>
          </p:cNvPr>
          <p:cNvSpPr txBox="1"/>
          <p:nvPr/>
        </p:nvSpPr>
        <p:spPr>
          <a:xfrm>
            <a:off x="281940" y="664464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spc="3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商談資料</a:t>
            </a:r>
          </a:p>
        </p:txBody>
      </p:sp>
    </p:spTree>
    <p:extLst>
      <p:ext uri="{BB962C8B-B14F-4D97-AF65-F5344CB8AC3E}">
        <p14:creationId xmlns:p14="http://schemas.microsoft.com/office/powerpoint/2010/main" val="3124138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79D3D661-631B-4DF3-8208-881D7EB383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63" b="-9785"/>
          <a:stretch/>
        </p:blipFill>
        <p:spPr>
          <a:xfrm>
            <a:off x="8842799" y="260428"/>
            <a:ext cx="1369776" cy="311794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CFFB9609-57BB-4D67-A007-54687BF700C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48" name="図 47">
            <a:extLst>
              <a:ext uri="{FF2B5EF4-FFF2-40B4-BE49-F238E27FC236}">
                <a16:creationId xmlns:a16="http://schemas.microsoft.com/office/drawing/2014/main" id="{43DC55B3-1AB9-45F7-8F3E-4B09163F554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22161" y="312296"/>
            <a:ext cx="1710478" cy="204988"/>
          </a:xfrm>
          <a:prstGeom prst="rect">
            <a:avLst/>
          </a:prstGeom>
        </p:spPr>
      </p:pic>
      <p:pic>
        <p:nvPicPr>
          <p:cNvPr id="6" name="図 5" descr="テーブル, 女性, 座る, 切る が含まれている画像&#10;&#10;自動的に生成された説明">
            <a:extLst>
              <a:ext uri="{FF2B5EF4-FFF2-40B4-BE49-F238E27FC236}">
                <a16:creationId xmlns:a16="http://schemas.microsoft.com/office/drawing/2014/main" id="{BAE5A075-0250-452D-BEE5-410861CC935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30480"/>
            <a:ext cx="10692606" cy="7585613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-23284" y="-15240"/>
            <a:ext cx="10715096" cy="759015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E576FB40-DA54-44E9-8581-8F50B4F4EF12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5B25649-ECB8-4016-9E57-BEB497ABE8B4}"/>
              </a:ext>
            </a:extLst>
          </p:cNvPr>
          <p:cNvSpPr txBox="1"/>
          <p:nvPr/>
        </p:nvSpPr>
        <p:spPr bwMode="auto">
          <a:xfrm>
            <a:off x="802997" y="629602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開発背景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8BD0D6D5-E9E1-47B1-B692-B58596F72482}"/>
              </a:ext>
            </a:extLst>
          </p:cNvPr>
          <p:cNvSpPr txBox="1"/>
          <p:nvPr/>
        </p:nvSpPr>
        <p:spPr>
          <a:xfrm>
            <a:off x="801751" y="4221127"/>
            <a:ext cx="4756479" cy="936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●市場動向</a:t>
            </a:r>
            <a:endParaRPr lang="ja-JP" altLang="en-US" sz="11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クルトガブランドはアドバンスシリーズに続き、</a:t>
            </a:r>
            <a:b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スタンダードシリーズも上昇の兆しが見えております</a:t>
            </a:r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D0ABFF96-FFD8-4F7E-85B9-1F3FAEFE4002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4" name="図 53">
            <a:extLst>
              <a:ext uri="{FF2B5EF4-FFF2-40B4-BE49-F238E27FC236}">
                <a16:creationId xmlns:a16="http://schemas.microsoft.com/office/drawing/2014/main" id="{967B96D9-5F45-4DDE-B12A-EF6A45D24D6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1764D608-A0AC-4B5E-83BC-29A3B0C67ADA}"/>
              </a:ext>
            </a:extLst>
          </p:cNvPr>
          <p:cNvSpPr txBox="1"/>
          <p:nvPr/>
        </p:nvSpPr>
        <p:spPr>
          <a:xfrm>
            <a:off x="801751" y="1529639"/>
            <a:ext cx="4868799" cy="14443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●企画意図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発売以降順調に売上を伸ばしているアルファゲルスイッチ（①）と、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クルトガブランドの売上の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40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％を占めるクルトガスタンダード（②）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２つのブランドのユニシャープコレクションで、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秋のシャープ売場を盛り上げます。</a:t>
            </a:r>
          </a:p>
        </p:txBody>
      </p:sp>
      <p:pic>
        <p:nvPicPr>
          <p:cNvPr id="29" name="図 28" descr="グラフ, ウォーターフォール図&#10;&#10;自動的に生成された説明">
            <a:extLst>
              <a:ext uri="{FF2B5EF4-FFF2-40B4-BE49-F238E27FC236}">
                <a16:creationId xmlns:a16="http://schemas.microsoft.com/office/drawing/2014/main" id="{6A6A7034-69C0-4C15-8B9F-17B38BE0ED1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1" r="15261" b="13939"/>
          <a:stretch/>
        </p:blipFill>
        <p:spPr>
          <a:xfrm>
            <a:off x="5699760" y="1920242"/>
            <a:ext cx="3963370" cy="1744571"/>
          </a:xfrm>
          <a:prstGeom prst="rect">
            <a:avLst/>
          </a:prstGeom>
        </p:spPr>
      </p:pic>
      <p:pic>
        <p:nvPicPr>
          <p:cNvPr id="70" name="図 69">
            <a:extLst>
              <a:ext uri="{FF2B5EF4-FFF2-40B4-BE49-F238E27FC236}">
                <a16:creationId xmlns:a16="http://schemas.microsoft.com/office/drawing/2014/main" id="{F1BAB0B5-37A8-4350-962E-B595E7398A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08196" y="1646825"/>
            <a:ext cx="2950869" cy="209116"/>
          </a:xfrm>
          <a:prstGeom prst="rect">
            <a:avLst/>
          </a:prstGeom>
        </p:spPr>
      </p:pic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EE81A161-92D0-40B2-9504-44F201242F02}"/>
              </a:ext>
            </a:extLst>
          </p:cNvPr>
          <p:cNvSpPr txBox="1"/>
          <p:nvPr/>
        </p:nvSpPr>
        <p:spPr>
          <a:xfrm>
            <a:off x="5907088" y="3749864"/>
            <a:ext cx="35521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900" b="1" i="0" dirty="0">
                <a:effectLst/>
                <a:latin typeface="A-OTF UD新ゴNT Pr6 R" panose="020B0400000000000000" pitchFamily="34" charset="-128"/>
                <a:ea typeface="A-OTF UD新ゴNT Pr6 R" panose="020B0400000000000000" pitchFamily="34" charset="-128"/>
              </a:rPr>
              <a:t>アルファゲルスイッチは発売以来販売好調で</a:t>
            </a:r>
          </a:p>
          <a:p>
            <a:pPr algn="ctr"/>
            <a:r>
              <a:rPr lang="en-US" altLang="ja-JP" sz="900" b="1" i="0" dirty="0">
                <a:effectLst/>
                <a:latin typeface="A-OTF UD新ゴNT Pr6 R" panose="020B0400000000000000" pitchFamily="34" charset="-128"/>
                <a:ea typeface="A-OTF UD新ゴNT Pr6 R" panose="020B0400000000000000" pitchFamily="34" charset="-128"/>
              </a:rPr>
              <a:t>POS</a:t>
            </a:r>
            <a:r>
              <a:rPr lang="ja-JP" altLang="en-US" sz="900" b="1" i="0" dirty="0">
                <a:effectLst/>
                <a:latin typeface="A-OTF UD新ゴNT Pr6 R" panose="020B0400000000000000" pitchFamily="34" charset="-128"/>
                <a:ea typeface="A-OTF UD新ゴNT Pr6 R" panose="020B0400000000000000" pitchFamily="34" charset="-128"/>
              </a:rPr>
              <a:t>向上にも大きく貢献しております</a:t>
            </a:r>
            <a:endParaRPr lang="ja-JP" altLang="en-US" sz="900" dirty="0">
              <a:latin typeface="A-OTF UD新ゴNT Pr6 R" panose="020B0400000000000000" pitchFamily="34" charset="-128"/>
              <a:ea typeface="A-OTF UD新ゴNT Pr6 R" panose="020B0400000000000000" pitchFamily="34" charset="-128"/>
            </a:endParaRPr>
          </a:p>
        </p:txBody>
      </p:sp>
      <p:pic>
        <p:nvPicPr>
          <p:cNvPr id="74" name="図 73" descr="グラフ, 折れ線グラフ&#10;&#10;自動的に生成された説明">
            <a:extLst>
              <a:ext uri="{FF2B5EF4-FFF2-40B4-BE49-F238E27FC236}">
                <a16:creationId xmlns:a16="http://schemas.microsoft.com/office/drawing/2014/main" id="{16889C1A-41CB-4716-B974-196590D713A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026" t="21391"/>
          <a:stretch/>
        </p:blipFill>
        <p:spPr>
          <a:xfrm>
            <a:off x="5459594" y="4858198"/>
            <a:ext cx="4032013" cy="1928692"/>
          </a:xfrm>
          <a:prstGeom prst="rect">
            <a:avLst/>
          </a:prstGeom>
        </p:spPr>
      </p:pic>
      <p:pic>
        <p:nvPicPr>
          <p:cNvPr id="76" name="図 75" descr="テキスト&#10;&#10;自動的に生成された説明">
            <a:extLst>
              <a:ext uri="{FF2B5EF4-FFF2-40B4-BE49-F238E27FC236}">
                <a16:creationId xmlns:a16="http://schemas.microsoft.com/office/drawing/2014/main" id="{6A6972E2-B042-44FA-B993-D9488E73819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60811" y="4560312"/>
            <a:ext cx="1891098" cy="349539"/>
          </a:xfrm>
          <a:prstGeom prst="rect">
            <a:avLst/>
          </a:prstGeom>
        </p:spPr>
      </p:pic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744F68E9-DCFE-4F90-B6BB-78D819093B6F}"/>
              </a:ext>
            </a:extLst>
          </p:cNvPr>
          <p:cNvGrpSpPr/>
          <p:nvPr/>
        </p:nvGrpSpPr>
        <p:grpSpPr>
          <a:xfrm>
            <a:off x="7192168" y="1979797"/>
            <a:ext cx="1010525" cy="377348"/>
            <a:chOff x="10163969" y="1855941"/>
            <a:chExt cx="1504950" cy="561975"/>
          </a:xfrm>
        </p:grpSpPr>
        <p:pic>
          <p:nvPicPr>
            <p:cNvPr id="80" name="図 79" descr="図形&#10;&#10;自動的に生成された説明">
              <a:extLst>
                <a:ext uri="{FF2B5EF4-FFF2-40B4-BE49-F238E27FC236}">
                  <a16:creationId xmlns:a16="http://schemas.microsoft.com/office/drawing/2014/main" id="{71306666-3615-47FD-B58E-D719179C037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rot="10800000">
              <a:off x="10163969" y="1855941"/>
              <a:ext cx="1504950" cy="561975"/>
            </a:xfrm>
            <a:prstGeom prst="rect">
              <a:avLst/>
            </a:prstGeom>
          </p:spPr>
        </p:pic>
        <p:pic>
          <p:nvPicPr>
            <p:cNvPr id="78" name="図 77">
              <a:extLst>
                <a:ext uri="{FF2B5EF4-FFF2-40B4-BE49-F238E27FC236}">
                  <a16:creationId xmlns:a16="http://schemas.microsoft.com/office/drawing/2014/main" id="{C30971E7-B1BE-4C72-A30E-AD5B99973A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325330" y="1953374"/>
              <a:ext cx="1152525" cy="247650"/>
            </a:xfrm>
            <a:prstGeom prst="rect">
              <a:avLst/>
            </a:prstGeom>
          </p:spPr>
        </p:pic>
      </p:grpSp>
      <p:pic>
        <p:nvPicPr>
          <p:cNvPr id="83" name="図 82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D50980DF-E45E-4639-898B-A6DD06ECA50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21108" y="1863633"/>
            <a:ext cx="280143" cy="1680855"/>
          </a:xfrm>
          <a:prstGeom prst="rect">
            <a:avLst/>
          </a:prstGeom>
        </p:spPr>
      </p:pic>
      <p:pic>
        <p:nvPicPr>
          <p:cNvPr id="87" name="図 86" descr="テキスト&#10;&#10;自動的に生成された説明">
            <a:extLst>
              <a:ext uri="{FF2B5EF4-FFF2-40B4-BE49-F238E27FC236}">
                <a16:creationId xmlns:a16="http://schemas.microsoft.com/office/drawing/2014/main" id="{2FE31AD1-7725-4526-B13B-984F2FE9EF8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405" y="758190"/>
            <a:ext cx="745165" cy="337031"/>
          </a:xfrm>
          <a:prstGeom prst="rect">
            <a:avLst/>
          </a:prstGeom>
        </p:spPr>
      </p:pic>
      <p:pic>
        <p:nvPicPr>
          <p:cNvPr id="88" name="図 87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CDF443AE-46B3-4535-873F-39E77A9F384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546" y="785426"/>
            <a:ext cx="991769" cy="199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086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 descr="テーブル, 女性, 座る, 切る が含まれている画像&#10;&#10;自動的に生成された説明">
            <a:extLst>
              <a:ext uri="{FF2B5EF4-FFF2-40B4-BE49-F238E27FC236}">
                <a16:creationId xmlns:a16="http://schemas.microsoft.com/office/drawing/2014/main" id="{B4D455A6-72B1-4996-BACE-03A5BA78DF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30480"/>
            <a:ext cx="10692606" cy="7585613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793" y="-30480"/>
            <a:ext cx="10691813" cy="759015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商品特長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2E2D3DB-2E7B-4B19-A225-FFE518DBD4BC}"/>
              </a:ext>
            </a:extLst>
          </p:cNvPr>
          <p:cNvSpPr/>
          <p:nvPr/>
        </p:nvSpPr>
        <p:spPr>
          <a:xfrm>
            <a:off x="1207252" y="5246918"/>
            <a:ext cx="3528166" cy="12600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6CD49D64-5F7A-4E1A-85D6-00D8BE5B2F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E8DFA13-0B80-44EA-A7DD-3D5FA83A3CA3}"/>
              </a:ext>
            </a:extLst>
          </p:cNvPr>
          <p:cNvSpPr/>
          <p:nvPr/>
        </p:nvSpPr>
        <p:spPr>
          <a:xfrm>
            <a:off x="5958343" y="5246918"/>
            <a:ext cx="3528166" cy="12600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784A9F69-A66F-4548-97F7-FFADE2E1199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8" name="図 7" descr="筆記用具, 文房具 が含まれている画像&#10;&#10;自動的に生成された説明">
            <a:extLst>
              <a:ext uri="{FF2B5EF4-FFF2-40B4-BE49-F238E27FC236}">
                <a16:creationId xmlns:a16="http://schemas.microsoft.com/office/drawing/2014/main" id="{8FCFBDE2-DBC1-4160-BFF8-8C146EA019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693" y="2642243"/>
            <a:ext cx="3365796" cy="804636"/>
          </a:xfrm>
          <a:prstGeom prst="rect">
            <a:avLst/>
          </a:prstGeom>
        </p:spPr>
      </p:pic>
      <p:pic>
        <p:nvPicPr>
          <p:cNvPr id="28" name="図 27" descr="テキスト&#10;&#10;自動的に生成された説明">
            <a:extLst>
              <a:ext uri="{FF2B5EF4-FFF2-40B4-BE49-F238E27FC236}">
                <a16:creationId xmlns:a16="http://schemas.microsoft.com/office/drawing/2014/main" id="{88222E29-E696-4B58-A7EE-A19A8B62E3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405" y="758190"/>
            <a:ext cx="745165" cy="337031"/>
          </a:xfrm>
          <a:prstGeom prst="rect">
            <a:avLst/>
          </a:prstGeom>
        </p:spPr>
      </p:pic>
      <p:pic>
        <p:nvPicPr>
          <p:cNvPr id="29" name="図 28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EBF588C9-8533-483E-9334-5E3ABC15F2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546" y="785426"/>
            <a:ext cx="991769" cy="199642"/>
          </a:xfrm>
          <a:prstGeom prst="rect">
            <a:avLst/>
          </a:prstGeom>
        </p:spPr>
      </p:pic>
      <p:pic>
        <p:nvPicPr>
          <p:cNvPr id="42" name="図 41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DDB83732-018D-42A2-BF15-78B08841CC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9153" y="1764652"/>
            <a:ext cx="2933700" cy="590550"/>
          </a:xfrm>
          <a:prstGeom prst="rect">
            <a:avLst/>
          </a:prstGeom>
        </p:spPr>
      </p:pic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A0B241D-7324-44C3-A82F-259289B17D65}"/>
              </a:ext>
            </a:extLst>
          </p:cNvPr>
          <p:cNvSpPr txBox="1"/>
          <p:nvPr/>
        </p:nvSpPr>
        <p:spPr>
          <a:xfrm>
            <a:off x="5896003" y="3920219"/>
            <a:ext cx="313830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900" b="1" i="0">
                <a:solidFill>
                  <a:srgbClr val="3A3A3A"/>
                </a:solidFill>
                <a:effectLst/>
                <a:latin typeface="A-OTF UD新ゴNT Pr6 R" panose="020B0400000000000000" pitchFamily="34" charset="-128"/>
                <a:ea typeface="A-OTF UD新ゴNT Pr6 R" panose="020B0400000000000000" pitchFamily="34" charset="-128"/>
              </a:defRPr>
            </a:lvl1pPr>
          </a:lstStyle>
          <a:p>
            <a:pPr algn="l"/>
            <a:r>
              <a:rPr lang="ja-JP" altLang="en-US" sz="1200" b="0" dirty="0">
                <a:solidFill>
                  <a:schemeClr val="tx1"/>
                </a:solidFill>
                <a:latin typeface="A-OTF 新丸ゴ Pr6 M" panose="020F0500000000000000" pitchFamily="34" charset="-128"/>
                <a:ea typeface="A-OTF 新丸ゴ Pr6 M" panose="020F0500000000000000" pitchFamily="34" charset="-128"/>
              </a:rPr>
              <a:t>芯が回ってトガりつづけるシャープ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A62D05C-DA90-4C72-9E01-ACA734E3FACD}"/>
              </a:ext>
            </a:extLst>
          </p:cNvPr>
          <p:cNvSpPr txBox="1"/>
          <p:nvPr/>
        </p:nvSpPr>
        <p:spPr>
          <a:xfrm>
            <a:off x="1019916" y="3769917"/>
            <a:ext cx="39113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900" b="1" i="0">
                <a:solidFill>
                  <a:srgbClr val="3A3A3A"/>
                </a:solidFill>
                <a:effectLst/>
                <a:latin typeface="A-OTF UD新ゴNT Pr6 R" panose="020B0400000000000000" pitchFamily="34" charset="-128"/>
                <a:ea typeface="A-OTF UD新ゴNT Pr6 R" panose="020B0400000000000000" pitchFamily="34" charset="-128"/>
              </a:defRPr>
            </a:lvl1pPr>
          </a:lstStyle>
          <a:p>
            <a:pPr algn="l"/>
            <a:r>
              <a:rPr lang="ja-JP" altLang="en-US" sz="1200" b="0" dirty="0">
                <a:solidFill>
                  <a:schemeClr val="tx1"/>
                </a:solidFill>
                <a:latin typeface="A-OTF 新丸ゴ Pr6 M" panose="020F0500000000000000" pitchFamily="34" charset="-128"/>
                <a:ea typeface="A-OTF 新丸ゴ Pr6 M" panose="020F0500000000000000" pitchFamily="34" charset="-128"/>
              </a:rPr>
              <a:t>「芯が回ってトガり続ける」“クルトガモード”と</a:t>
            </a:r>
          </a:p>
          <a:p>
            <a:pPr algn="l"/>
            <a:r>
              <a:rPr lang="ja-JP" altLang="en-US" sz="1200" b="0" dirty="0">
                <a:solidFill>
                  <a:schemeClr val="tx1"/>
                </a:solidFill>
                <a:latin typeface="A-OTF 新丸ゴ Pr6 M" panose="020F0500000000000000" pitchFamily="34" charset="-128"/>
                <a:ea typeface="A-OTF 新丸ゴ Pr6 M" panose="020F0500000000000000" pitchFamily="34" charset="-128"/>
              </a:rPr>
              <a:t>「安定した筆記感」の“ホールドモード”を切り替え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7D9D462-1B42-44CB-8E7A-18C6C21E858F}"/>
              </a:ext>
            </a:extLst>
          </p:cNvPr>
          <p:cNvSpPr txBox="1"/>
          <p:nvPr/>
        </p:nvSpPr>
        <p:spPr>
          <a:xfrm>
            <a:off x="1124132" y="4320750"/>
            <a:ext cx="4221774" cy="75482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10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sz="1000" dirty="0">
                <a:solidFill>
                  <a:schemeClr val="tx1"/>
                </a:solidFill>
              </a:rPr>
              <a:t>一定の細さ・濃さでキレイな文字を書きたいときには、</a:t>
            </a:r>
          </a:p>
          <a:p>
            <a:r>
              <a:rPr lang="ja-JP" altLang="en-US" sz="1000" dirty="0">
                <a:solidFill>
                  <a:schemeClr val="tx1"/>
                </a:solidFill>
              </a:rPr>
              <a:t>“クルトガモード”、安定した筆記感でたくさん書きたいときには、</a:t>
            </a:r>
          </a:p>
          <a:p>
            <a:r>
              <a:rPr lang="ja-JP" altLang="en-US" sz="1000" dirty="0">
                <a:solidFill>
                  <a:schemeClr val="tx1"/>
                </a:solidFill>
              </a:rPr>
              <a:t>“ホールドモード”と切り替えて使うことができます。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31D6222-BA3C-4680-8279-1723DDC2CA3E}"/>
              </a:ext>
            </a:extLst>
          </p:cNvPr>
          <p:cNvSpPr txBox="1"/>
          <p:nvPr/>
        </p:nvSpPr>
        <p:spPr>
          <a:xfrm>
            <a:off x="5868268" y="4320750"/>
            <a:ext cx="3529717" cy="53405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05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sz="1000" dirty="0">
                <a:solidFill>
                  <a:schemeClr val="tx1"/>
                </a:solidFill>
              </a:rPr>
              <a:t>芯が均一に磨耗してトガり続けます。ずっと細い文字を</a:t>
            </a:r>
          </a:p>
          <a:p>
            <a:r>
              <a:rPr lang="ja-JP" altLang="en-US" sz="1000" dirty="0">
                <a:solidFill>
                  <a:schemeClr val="tx1"/>
                </a:solidFill>
              </a:rPr>
              <a:t>書き続けられるので、ノートもすっきりします。</a:t>
            </a:r>
          </a:p>
        </p:txBody>
      </p:sp>
      <p:pic>
        <p:nvPicPr>
          <p:cNvPr id="31" name="図 30" descr="テキスト&#10;&#10;自動的に生成された説明">
            <a:extLst>
              <a:ext uri="{FF2B5EF4-FFF2-40B4-BE49-F238E27FC236}">
                <a16:creationId xmlns:a16="http://schemas.microsoft.com/office/drawing/2014/main" id="{9C1C37B3-B043-4288-9FB8-103BC47DD8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001" y="1731448"/>
            <a:ext cx="1741045" cy="787458"/>
          </a:xfrm>
          <a:prstGeom prst="rect">
            <a:avLst/>
          </a:prstGeom>
        </p:spPr>
      </p:pic>
      <p:pic>
        <p:nvPicPr>
          <p:cNvPr id="3" name="図 2" descr="じょうごグラフ が含まれている画像&#10;&#10;自動的に生成された説明">
            <a:extLst>
              <a:ext uri="{FF2B5EF4-FFF2-40B4-BE49-F238E27FC236}">
                <a16:creationId xmlns:a16="http://schemas.microsoft.com/office/drawing/2014/main" id="{9FDF7760-149E-43F7-A132-B675AF66EB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331" y="2683148"/>
            <a:ext cx="3352800" cy="801529"/>
          </a:xfrm>
          <a:prstGeom prst="rect">
            <a:avLst/>
          </a:prstGeom>
        </p:spPr>
      </p:pic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D666A51-521D-4F1E-8E29-822286BF291B}"/>
              </a:ext>
            </a:extLst>
          </p:cNvPr>
          <p:cNvGrpSpPr/>
          <p:nvPr/>
        </p:nvGrpSpPr>
        <p:grpSpPr>
          <a:xfrm>
            <a:off x="3992696" y="2413402"/>
            <a:ext cx="527709" cy="432000"/>
            <a:chOff x="4084136" y="2535322"/>
            <a:chExt cx="527709" cy="432000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26555460-9D50-40FC-B6FB-092E6BFFA063}"/>
                </a:ext>
              </a:extLst>
            </p:cNvPr>
            <p:cNvSpPr/>
            <p:nvPr/>
          </p:nvSpPr>
          <p:spPr>
            <a:xfrm>
              <a:off x="4131991" y="2535322"/>
              <a:ext cx="432000" cy="432000"/>
            </a:xfrm>
            <a:prstGeom prst="ellipse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603D502B-832E-4A3A-9D03-CE9CFEA7E34F}"/>
                </a:ext>
              </a:extLst>
            </p:cNvPr>
            <p:cNvSpPr txBox="1"/>
            <p:nvPr/>
          </p:nvSpPr>
          <p:spPr>
            <a:xfrm>
              <a:off x="4084136" y="2604670"/>
              <a:ext cx="5277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700" dirty="0">
                  <a:solidFill>
                    <a:srgbClr val="C00000"/>
                  </a:solidFill>
                  <a:latin typeface="A-OTF UD新ゴ Pr6 R" panose="020B0400000000000000" pitchFamily="34" charset="-128"/>
                  <a:ea typeface="A-OTF UD新ゴ Pr6 R" panose="020B0400000000000000" pitchFamily="34" charset="-128"/>
                </a:rPr>
                <a:t>0.3mm </a:t>
              </a:r>
            </a:p>
            <a:p>
              <a:pPr algn="ctr"/>
              <a:r>
                <a:rPr kumimoji="1" lang="en-US" altLang="ja-JP" sz="700" dirty="0">
                  <a:solidFill>
                    <a:srgbClr val="C00000"/>
                  </a:solidFill>
                  <a:latin typeface="A-OTF UD新ゴ Pr6 R" panose="020B0400000000000000" pitchFamily="34" charset="-128"/>
                  <a:ea typeface="A-OTF UD新ゴ Pr6 R" panose="020B0400000000000000" pitchFamily="34" charset="-128"/>
                </a:rPr>
                <a:t>Debut!</a:t>
              </a:r>
              <a:endParaRPr kumimoji="1" lang="ja-JP" altLang="en-US" sz="700" dirty="0">
                <a:solidFill>
                  <a:srgbClr val="C00000"/>
                </a:solidFill>
                <a:latin typeface="A-OTF UD新ゴ Pr6 R" panose="020B0400000000000000" pitchFamily="34" charset="-128"/>
                <a:ea typeface="A-OTF UD新ゴ Pr6 R" panose="020B0400000000000000" pitchFamily="34" charset="-128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489E4137-9CB6-452D-9119-7E8F846ACF63}"/>
              </a:ext>
            </a:extLst>
          </p:cNvPr>
          <p:cNvGrpSpPr/>
          <p:nvPr/>
        </p:nvGrpSpPr>
        <p:grpSpPr>
          <a:xfrm>
            <a:off x="1377226" y="5333412"/>
            <a:ext cx="3262801" cy="1024048"/>
            <a:chOff x="1377226" y="5333412"/>
            <a:chExt cx="3262801" cy="1024048"/>
          </a:xfrm>
        </p:grpSpPr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4F3D7790-6333-4FD8-B563-BE0D87E1BE72}"/>
                </a:ext>
              </a:extLst>
            </p:cNvPr>
            <p:cNvSpPr txBox="1"/>
            <p:nvPr/>
          </p:nvSpPr>
          <p:spPr>
            <a:xfrm>
              <a:off x="1468989" y="5495686"/>
              <a:ext cx="3171038" cy="861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400" dirty="0"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¥1,100</a:t>
              </a:r>
              <a:r>
                <a:rPr lang="ja-JP" altLang="en-US" sz="1600" dirty="0"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（税抜￥</a:t>
              </a:r>
              <a:r>
                <a:rPr lang="en-US" altLang="ja-JP" sz="1600" dirty="0"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1,000</a:t>
              </a:r>
              <a:r>
                <a:rPr lang="ja-JP" altLang="en-US" sz="1600" dirty="0"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）</a:t>
              </a:r>
            </a:p>
            <a:p>
              <a:r>
                <a:rPr lang="ja-JP" altLang="en-US" sz="1400" dirty="0"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ボール径</a:t>
              </a:r>
              <a:r>
                <a:rPr lang="en-US" altLang="ja-JP" sz="1400" dirty="0"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0.3mm</a:t>
              </a:r>
              <a:r>
                <a:rPr lang="ja-JP" altLang="en-US" sz="1400" dirty="0"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・</a:t>
              </a:r>
              <a:r>
                <a:rPr lang="en-US" altLang="ja-JP" sz="1400" dirty="0"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0.5mm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A454AB3E-EC38-4464-963A-EE24054EDDCE}"/>
                </a:ext>
              </a:extLst>
            </p:cNvPr>
            <p:cNvSpPr txBox="1"/>
            <p:nvPr/>
          </p:nvSpPr>
          <p:spPr>
            <a:xfrm>
              <a:off x="1377226" y="5333412"/>
              <a:ext cx="1644183" cy="3735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lnSpc>
                  <a:spcPct val="150000"/>
                </a:lnSpc>
                <a:defRPr sz="1600" b="1" i="0">
                  <a:solidFill>
                    <a:srgbClr val="3A3A3A"/>
                  </a:solidFill>
                  <a:effectLst/>
                  <a:latin typeface="A-OTF 新ゴ Pr6 L" panose="020B0300000000000000" pitchFamily="34" charset="-128"/>
                  <a:ea typeface="A-OTF 新ゴ Pr6 L" panose="020B0300000000000000" pitchFamily="34" charset="-128"/>
                </a:defRPr>
              </a:lvl1pPr>
            </a:lstStyle>
            <a:p>
              <a:r>
                <a:rPr lang="ja-JP" altLang="en-US" sz="1400" b="0" dirty="0">
                  <a:solidFill>
                    <a:schemeClr val="tx1"/>
                  </a:solidFill>
                </a:rPr>
                <a:t> </a:t>
              </a:r>
              <a:r>
                <a:rPr lang="en-US" altLang="ja-JP" sz="1400" b="0" dirty="0">
                  <a:solidFill>
                    <a:schemeClr val="tx1"/>
                  </a:solidFill>
                </a:rPr>
                <a:t>1</a:t>
              </a:r>
              <a:r>
                <a:rPr lang="ja-JP" altLang="en-US" sz="1400" b="0" dirty="0">
                  <a:solidFill>
                    <a:schemeClr val="tx1"/>
                  </a:solidFill>
                </a:rPr>
                <a:t>本 参考価格 </a:t>
              </a:r>
              <a:endParaRPr lang="en-US" altLang="ja-JP" sz="1400" b="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EE8F251F-D287-4F05-9D8B-605831809D04}"/>
              </a:ext>
            </a:extLst>
          </p:cNvPr>
          <p:cNvGrpSpPr/>
          <p:nvPr/>
        </p:nvGrpSpPr>
        <p:grpSpPr>
          <a:xfrm>
            <a:off x="6308842" y="5336562"/>
            <a:ext cx="2743536" cy="1020898"/>
            <a:chOff x="6308842" y="5336562"/>
            <a:chExt cx="2743536" cy="1020898"/>
          </a:xfrm>
        </p:grpSpPr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F3391150-F958-4174-A88D-2CD39418CC19}"/>
                </a:ext>
              </a:extLst>
            </p:cNvPr>
            <p:cNvSpPr txBox="1"/>
            <p:nvPr/>
          </p:nvSpPr>
          <p:spPr>
            <a:xfrm>
              <a:off x="6399501" y="5495686"/>
              <a:ext cx="2652877" cy="861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400" dirty="0"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¥495</a:t>
              </a:r>
              <a:r>
                <a:rPr lang="ja-JP" altLang="en-US" sz="1600" dirty="0"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（税抜￥</a:t>
              </a:r>
              <a:r>
                <a:rPr lang="en-US" altLang="ja-JP" sz="1600" dirty="0"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450</a:t>
              </a:r>
              <a:r>
                <a:rPr lang="ja-JP" altLang="en-US" sz="1600" dirty="0"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）</a:t>
              </a:r>
            </a:p>
            <a:p>
              <a:r>
                <a:rPr lang="ja-JP" altLang="en-US" sz="1400" dirty="0"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ボール径</a:t>
              </a:r>
              <a:r>
                <a:rPr lang="en-US" altLang="ja-JP" sz="1400" dirty="0"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0.3mm</a:t>
              </a:r>
              <a:r>
                <a:rPr lang="ja-JP" altLang="en-US" sz="1400" dirty="0"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・</a:t>
              </a:r>
              <a:r>
                <a:rPr lang="en-US" altLang="ja-JP" sz="1400" dirty="0"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0.5mm</a:t>
              </a: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85179A86-1D2B-42F7-B403-FB3BA4B1B69F}"/>
                </a:ext>
              </a:extLst>
            </p:cNvPr>
            <p:cNvSpPr txBox="1"/>
            <p:nvPr/>
          </p:nvSpPr>
          <p:spPr>
            <a:xfrm>
              <a:off x="6308842" y="5336562"/>
              <a:ext cx="1449334" cy="3735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lnSpc>
                  <a:spcPct val="150000"/>
                </a:lnSpc>
                <a:defRPr sz="1600" b="1" i="0">
                  <a:solidFill>
                    <a:srgbClr val="3A3A3A"/>
                  </a:solidFill>
                  <a:effectLst/>
                  <a:latin typeface="A-OTF 新ゴ Pr6 L" panose="020B0300000000000000" pitchFamily="34" charset="-128"/>
                  <a:ea typeface="A-OTF 新ゴ Pr6 L" panose="020B0300000000000000" pitchFamily="34" charset="-128"/>
                </a:defRPr>
              </a:lvl1pPr>
            </a:lstStyle>
            <a:p>
              <a:r>
                <a:rPr lang="ja-JP" altLang="en-US" sz="1400" b="0" dirty="0">
                  <a:solidFill>
                    <a:schemeClr val="tx1"/>
                  </a:solidFill>
                </a:rPr>
                <a:t> </a:t>
              </a:r>
              <a:r>
                <a:rPr lang="en-US" altLang="ja-JP" sz="1400" b="0" dirty="0">
                  <a:solidFill>
                    <a:schemeClr val="tx1"/>
                  </a:solidFill>
                </a:rPr>
                <a:t>1</a:t>
              </a:r>
              <a:r>
                <a:rPr lang="ja-JP" altLang="en-US" sz="1400" b="0" dirty="0">
                  <a:solidFill>
                    <a:schemeClr val="tx1"/>
                  </a:solidFill>
                </a:rPr>
                <a:t>本 参考価格 </a:t>
              </a:r>
              <a:endParaRPr lang="en-US" altLang="ja-JP" sz="1400" b="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9910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 descr="テーブル, 女性, 座る, 切る が含まれている画像&#10;&#10;自動的に生成された説明">
            <a:extLst>
              <a:ext uri="{FF2B5EF4-FFF2-40B4-BE49-F238E27FC236}">
                <a16:creationId xmlns:a16="http://schemas.microsoft.com/office/drawing/2014/main" id="{B4D455A6-72B1-4996-BACE-03A5BA78DF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30480"/>
            <a:ext cx="10692606" cy="7585613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793" y="-30480"/>
            <a:ext cx="10691813" cy="759015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2263491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ラインナップ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6CD49D64-5F7A-4E1A-85D6-00D8BE5B2F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784A9F69-A66F-4548-97F7-FFADE2E1199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28" name="図 27" descr="テキスト&#10;&#10;自動的に生成された説明">
            <a:extLst>
              <a:ext uri="{FF2B5EF4-FFF2-40B4-BE49-F238E27FC236}">
                <a16:creationId xmlns:a16="http://schemas.microsoft.com/office/drawing/2014/main" id="{88222E29-E696-4B58-A7EE-A19A8B62E3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405" y="758190"/>
            <a:ext cx="745165" cy="337031"/>
          </a:xfrm>
          <a:prstGeom prst="rect">
            <a:avLst/>
          </a:prstGeom>
        </p:spPr>
      </p:pic>
      <p:pic>
        <p:nvPicPr>
          <p:cNvPr id="29" name="図 28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EBF588C9-8533-483E-9334-5E3ABC15F2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546" y="785426"/>
            <a:ext cx="991769" cy="199642"/>
          </a:xfrm>
          <a:prstGeom prst="rect">
            <a:avLst/>
          </a:prstGeom>
        </p:spPr>
      </p:pic>
      <p:pic>
        <p:nvPicPr>
          <p:cNvPr id="5" name="図 4" descr="屋内, テーブル, 異なる, です が含まれている画像&#10;&#10;自動的に生成された説明">
            <a:extLst>
              <a:ext uri="{FF2B5EF4-FFF2-40B4-BE49-F238E27FC236}">
                <a16:creationId xmlns:a16="http://schemas.microsoft.com/office/drawing/2014/main" id="{3E9A027A-4A79-4D2C-94A5-6E1B8A57FE2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1" t="14572" r="2111" b="14349"/>
          <a:stretch/>
        </p:blipFill>
        <p:spPr>
          <a:xfrm>
            <a:off x="5224463" y="4585515"/>
            <a:ext cx="4645025" cy="1885579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9331022B-D2C7-4322-895A-AAE9ABCA3A1C}"/>
              </a:ext>
            </a:extLst>
          </p:cNvPr>
          <p:cNvSpPr txBox="1"/>
          <p:nvPr/>
        </p:nvSpPr>
        <p:spPr>
          <a:xfrm>
            <a:off x="924663" y="1601800"/>
            <a:ext cx="38668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i="0" dirty="0">
                <a:effectLst/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●アルファゲルスイッチ </a:t>
            </a:r>
            <a:r>
              <a:rPr lang="en-US" altLang="ja-JP" b="1" i="0" dirty="0">
                <a:effectLst/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0.3mm</a:t>
            </a:r>
            <a:endParaRPr lang="ja-JP" altLang="en-US" dirty="0">
              <a:latin typeface="A-OTF 新ゴ Pr6 DB" panose="020B0600000000000000" pitchFamily="34" charset="-128"/>
              <a:ea typeface="A-OTF 新ゴ Pr6 DB" panose="020B0600000000000000" pitchFamily="34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66E75A7-C5C7-4831-BEAC-116364471C8B}"/>
              </a:ext>
            </a:extLst>
          </p:cNvPr>
          <p:cNvSpPr txBox="1"/>
          <p:nvPr/>
        </p:nvSpPr>
        <p:spPr>
          <a:xfrm>
            <a:off x="5071368" y="1753178"/>
            <a:ext cx="3663630" cy="1110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b="1" i="0" dirty="0">
                <a:solidFill>
                  <a:srgbClr val="C00000"/>
                </a:solidFill>
                <a:effectLst/>
                <a:latin typeface="Noto Sans JP"/>
              </a:rPr>
              <a:t>new!</a:t>
            </a:r>
            <a:endParaRPr lang="ja-JP" altLang="en-US" b="1" i="0" dirty="0">
              <a:solidFill>
                <a:srgbClr val="C00000"/>
              </a:solidFill>
              <a:effectLst/>
              <a:latin typeface="Noto Sans JP"/>
            </a:endParaRPr>
          </a:p>
          <a:p>
            <a:pPr>
              <a:lnSpc>
                <a:spcPts val="2000"/>
              </a:lnSpc>
            </a:pPr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グリップに新色「ナチュラル」登場。</a:t>
            </a:r>
            <a:endParaRPr lang="en-US" altLang="ja-JP" sz="13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ts val="2000"/>
              </a:lnSpc>
            </a:pPr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従来のゲルグリップ感が低減し、</a:t>
            </a:r>
          </a:p>
          <a:p>
            <a:pPr>
              <a:lnSpc>
                <a:spcPts val="2000"/>
              </a:lnSpc>
            </a:pPr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よりスタイリッシュな</a:t>
            </a:r>
            <a:r>
              <a:rPr lang="en-US" altLang="ja-JP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1</a:t>
            </a:r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本に。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8B80B51-80BC-47ED-9AD6-FA408526A402}"/>
              </a:ext>
            </a:extLst>
          </p:cNvPr>
          <p:cNvSpPr txBox="1"/>
          <p:nvPr/>
        </p:nvSpPr>
        <p:spPr>
          <a:xfrm>
            <a:off x="5121051" y="4101769"/>
            <a:ext cx="4645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●アルファゲルスイッチ </a:t>
            </a:r>
            <a:r>
              <a:rPr lang="en-US" altLang="ja-JP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0.5mm</a:t>
            </a:r>
            <a:endParaRPr lang="ja-JP" altLang="en-US" b="1" dirty="0">
              <a:latin typeface="A-OTF 新ゴ Pr6 DB" panose="020B0600000000000000" pitchFamily="34" charset="-128"/>
              <a:ea typeface="A-OTF 新ゴ Pr6 DB" panose="020B0600000000000000" pitchFamily="34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90963DD7-DBAB-449D-8945-093F96D602A3}"/>
              </a:ext>
            </a:extLst>
          </p:cNvPr>
          <p:cNvSpPr txBox="1"/>
          <p:nvPr/>
        </p:nvSpPr>
        <p:spPr>
          <a:xfrm>
            <a:off x="1469518" y="4551361"/>
            <a:ext cx="3802370" cy="13494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グリップに新色「フルブラック」登場。</a:t>
            </a:r>
            <a:b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軸全体の統一感がアップし、デザイン性が向上。</a:t>
            </a:r>
            <a:endParaRPr lang="en-US" altLang="ja-JP" sz="13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ts val="2000"/>
              </a:lnSpc>
            </a:pPr>
            <a:r>
              <a:rPr lang="en-US" altLang="ja-JP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2021</a:t>
            </a:r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年</a:t>
            </a:r>
            <a:r>
              <a:rPr lang="en-US" altLang="ja-JP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</a:t>
            </a:r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月発売時に好評だった</a:t>
            </a:r>
            <a:endParaRPr lang="en-US" altLang="ja-JP" sz="13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ts val="2000"/>
              </a:lnSpc>
            </a:pPr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限定色「ダークオリーブ」を、</a:t>
            </a:r>
            <a:endParaRPr lang="en-US" altLang="ja-JP" sz="13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ts val="2000"/>
              </a:lnSpc>
            </a:pPr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フルブラックグリップで定番化しました。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E5234BB2-AC77-4FC2-9BF5-948D9F049452}"/>
              </a:ext>
            </a:extLst>
          </p:cNvPr>
          <p:cNvSpPr/>
          <p:nvPr/>
        </p:nvSpPr>
        <p:spPr>
          <a:xfrm>
            <a:off x="8543187" y="4573940"/>
            <a:ext cx="372583" cy="865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5F8AFCA4-1D24-4D33-9769-9AD457701361}"/>
              </a:ext>
            </a:extLst>
          </p:cNvPr>
          <p:cNvGrpSpPr/>
          <p:nvPr/>
        </p:nvGrpSpPr>
        <p:grpSpPr>
          <a:xfrm>
            <a:off x="8474766" y="4580284"/>
            <a:ext cx="465192" cy="328432"/>
            <a:chOff x="1585829" y="4438040"/>
            <a:chExt cx="465192" cy="328432"/>
          </a:xfrm>
        </p:grpSpPr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106989BE-490F-47E5-9595-C7939A7C0F71}"/>
                </a:ext>
              </a:extLst>
            </p:cNvPr>
            <p:cNvSpPr/>
            <p:nvPr/>
          </p:nvSpPr>
          <p:spPr>
            <a:xfrm>
              <a:off x="1654209" y="4438040"/>
              <a:ext cx="328432" cy="328432"/>
            </a:xfrm>
            <a:prstGeom prst="ellipse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F300C347-CC4B-4A7A-83C8-CCFCB7861715}"/>
                </a:ext>
              </a:extLst>
            </p:cNvPr>
            <p:cNvSpPr txBox="1"/>
            <p:nvPr/>
          </p:nvSpPr>
          <p:spPr>
            <a:xfrm>
              <a:off x="1585829" y="4479146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>
                  <a:solidFill>
                    <a:srgbClr val="C00000"/>
                  </a:solidFill>
                </a:rPr>
                <a:t>New!</a:t>
              </a:r>
              <a:endParaRPr kumimoji="1" lang="ja-JP" altLang="en-US" sz="1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DE1AFECD-FA3C-43D2-9276-F0EF02F56A82}"/>
              </a:ext>
            </a:extLst>
          </p:cNvPr>
          <p:cNvGrpSpPr/>
          <p:nvPr/>
        </p:nvGrpSpPr>
        <p:grpSpPr>
          <a:xfrm>
            <a:off x="8474766" y="5070144"/>
            <a:ext cx="465192" cy="328432"/>
            <a:chOff x="1585829" y="4438040"/>
            <a:chExt cx="465192" cy="328432"/>
          </a:xfrm>
        </p:grpSpPr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6AD7DEE6-90AE-4E56-9B7E-2B7103BB6A1C}"/>
                </a:ext>
              </a:extLst>
            </p:cNvPr>
            <p:cNvSpPr/>
            <p:nvPr/>
          </p:nvSpPr>
          <p:spPr>
            <a:xfrm>
              <a:off x="1654209" y="4438040"/>
              <a:ext cx="328432" cy="328432"/>
            </a:xfrm>
            <a:prstGeom prst="ellipse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A5503281-EE0A-4FD9-8F15-50E0A3D17AF1}"/>
                </a:ext>
              </a:extLst>
            </p:cNvPr>
            <p:cNvSpPr txBox="1"/>
            <p:nvPr/>
          </p:nvSpPr>
          <p:spPr>
            <a:xfrm>
              <a:off x="1585829" y="4479146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>
                  <a:solidFill>
                    <a:srgbClr val="C00000"/>
                  </a:solidFill>
                </a:rPr>
                <a:t>New!</a:t>
              </a:r>
              <a:endParaRPr kumimoji="1" lang="ja-JP" altLang="en-US" sz="1000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1" name="図 10" descr="飛行機の模型&#10;&#10;中程度の精度で自動的に生成された説明">
            <a:extLst>
              <a:ext uri="{FF2B5EF4-FFF2-40B4-BE49-F238E27FC236}">
                <a16:creationId xmlns:a16="http://schemas.microsoft.com/office/drawing/2014/main" id="{D029AF79-B418-4D42-BD30-761328CC8FA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1" t="26771" r="9818" b="26258"/>
          <a:stretch/>
        </p:blipFill>
        <p:spPr>
          <a:xfrm>
            <a:off x="990799" y="2075126"/>
            <a:ext cx="3979351" cy="124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650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 descr="テーブル, 女性, 座る, 切る が含まれている画像&#10;&#10;自動的に生成された説明">
            <a:extLst>
              <a:ext uri="{FF2B5EF4-FFF2-40B4-BE49-F238E27FC236}">
                <a16:creationId xmlns:a16="http://schemas.microsoft.com/office/drawing/2014/main" id="{B4D455A6-72B1-4996-BACE-03A5BA78DF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30480"/>
            <a:ext cx="10692606" cy="7585613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793" y="-30480"/>
            <a:ext cx="10691813" cy="759015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2263491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ラインナップ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6CD49D64-5F7A-4E1A-85D6-00D8BE5B2F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784A9F69-A66F-4548-97F7-FFADE2E1199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28" name="図 27" descr="テキスト&#10;&#10;自動的に生成された説明">
            <a:extLst>
              <a:ext uri="{FF2B5EF4-FFF2-40B4-BE49-F238E27FC236}">
                <a16:creationId xmlns:a16="http://schemas.microsoft.com/office/drawing/2014/main" id="{88222E29-E696-4B58-A7EE-A19A8B62E3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405" y="758190"/>
            <a:ext cx="745165" cy="337031"/>
          </a:xfrm>
          <a:prstGeom prst="rect">
            <a:avLst/>
          </a:prstGeom>
        </p:spPr>
      </p:pic>
      <p:pic>
        <p:nvPicPr>
          <p:cNvPr id="29" name="図 28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EBF588C9-8533-483E-9334-5E3ABC15F2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546" y="785426"/>
            <a:ext cx="991769" cy="199642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9331022B-D2C7-4322-895A-AAE9ABCA3A1C}"/>
              </a:ext>
            </a:extLst>
          </p:cNvPr>
          <p:cNvSpPr txBox="1"/>
          <p:nvPr/>
        </p:nvSpPr>
        <p:spPr>
          <a:xfrm>
            <a:off x="924663" y="1601800"/>
            <a:ext cx="38668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i="0" dirty="0">
                <a:effectLst/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●クルトガ </a:t>
            </a:r>
            <a:r>
              <a:rPr lang="en-US" altLang="ja-JP" b="1" i="0" dirty="0">
                <a:effectLst/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0.3mm</a:t>
            </a:r>
            <a:endParaRPr lang="ja-JP" altLang="en-US" dirty="0">
              <a:latin typeface="A-OTF 新ゴ Pr6 DB" panose="020B0600000000000000" pitchFamily="34" charset="-128"/>
              <a:ea typeface="A-OTF 新ゴ Pr6 DB" panose="020B0600000000000000" pitchFamily="34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66E75A7-C5C7-4831-BEAC-116364471C8B}"/>
              </a:ext>
            </a:extLst>
          </p:cNvPr>
          <p:cNvSpPr txBox="1"/>
          <p:nvPr/>
        </p:nvSpPr>
        <p:spPr>
          <a:xfrm>
            <a:off x="5457908" y="2039243"/>
            <a:ext cx="3663630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ja-JP" altLang="en-US" sz="13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シンプルで飽きのこないグラスカラーを</a:t>
            </a:r>
          </a:p>
          <a:p>
            <a:pPr algn="l"/>
            <a:r>
              <a:rPr lang="ja-JP" altLang="en-US" sz="13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ラインナップ。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8B80B51-80BC-47ED-9AD6-FA408526A402}"/>
              </a:ext>
            </a:extLst>
          </p:cNvPr>
          <p:cNvSpPr txBox="1"/>
          <p:nvPr/>
        </p:nvSpPr>
        <p:spPr>
          <a:xfrm>
            <a:off x="5259952" y="4310119"/>
            <a:ext cx="2846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●クルトガ </a:t>
            </a:r>
            <a:r>
              <a:rPr lang="en-US" altLang="ja-JP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0.5mm</a:t>
            </a:r>
            <a:endParaRPr lang="ja-JP" altLang="en-US" b="1" dirty="0">
              <a:latin typeface="A-OTF 新ゴ Pr6 DB" panose="020B0600000000000000" pitchFamily="34" charset="-128"/>
              <a:ea typeface="A-OTF 新ゴ Pr6 DB" panose="020B0600000000000000" pitchFamily="34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90963DD7-DBAB-449D-8945-093F96D602A3}"/>
              </a:ext>
            </a:extLst>
          </p:cNvPr>
          <p:cNvSpPr txBox="1"/>
          <p:nvPr/>
        </p:nvSpPr>
        <p:spPr>
          <a:xfrm>
            <a:off x="2904291" y="4740133"/>
            <a:ext cx="2431642" cy="577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3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ターゲットの間でトレンドの</a:t>
            </a:r>
          </a:p>
          <a:p>
            <a:pPr>
              <a:lnSpc>
                <a:spcPts val="2000"/>
              </a:lnSpc>
            </a:pPr>
            <a:r>
              <a:rPr lang="ja-JP" altLang="en-US" sz="1300" dirty="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rPr>
              <a:t>透明感のあるカラーリング。</a:t>
            </a:r>
          </a:p>
        </p:txBody>
      </p:sp>
      <p:pic>
        <p:nvPicPr>
          <p:cNvPr id="7" name="図 6" descr="コンピューターのスクリーンショット&#10;&#10;中程度の精度で自動的に生成された説明">
            <a:extLst>
              <a:ext uri="{FF2B5EF4-FFF2-40B4-BE49-F238E27FC236}">
                <a16:creationId xmlns:a16="http://schemas.microsoft.com/office/drawing/2014/main" id="{46C6CB7F-DFE7-49CE-8DEC-5647A4CF582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1" t="17897" r="5180" b="16794"/>
          <a:stretch/>
        </p:blipFill>
        <p:spPr>
          <a:xfrm>
            <a:off x="5318188" y="4750933"/>
            <a:ext cx="4413251" cy="1734326"/>
          </a:xfrm>
          <a:prstGeom prst="rect">
            <a:avLst/>
          </a:prstGeom>
        </p:spPr>
      </p:pic>
      <p:pic>
        <p:nvPicPr>
          <p:cNvPr id="4" name="図 3" descr="コンピューターのスクリーンショット&#10;&#10;中程度の精度で自動的に生成された説明">
            <a:extLst>
              <a:ext uri="{FF2B5EF4-FFF2-40B4-BE49-F238E27FC236}">
                <a16:creationId xmlns:a16="http://schemas.microsoft.com/office/drawing/2014/main" id="{E501C5A5-A400-4495-AFA4-E15A06C15A3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4" t="17745" r="5410" b="17785"/>
          <a:stretch/>
        </p:blipFill>
        <p:spPr>
          <a:xfrm>
            <a:off x="1020771" y="2017340"/>
            <a:ext cx="4337817" cy="171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23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 descr="テーブル, 女性, 座る, 切る が含まれている画像&#10;&#10;自動的に生成された説明">
            <a:extLst>
              <a:ext uri="{FF2B5EF4-FFF2-40B4-BE49-F238E27FC236}">
                <a16:creationId xmlns:a16="http://schemas.microsoft.com/office/drawing/2014/main" id="{B4D455A6-72B1-4996-BACE-03A5BA78DF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30480"/>
            <a:ext cx="10692606" cy="7585613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793" y="-30480"/>
            <a:ext cx="10691813" cy="759015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3C2E20FA-4732-4331-9997-34FFD6E3C794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E8C3F3E-AD44-4EA6-90D5-2AFA3D417E0F}"/>
              </a:ext>
            </a:extLst>
          </p:cNvPr>
          <p:cNvSpPr txBox="1"/>
          <p:nvPr/>
        </p:nvSpPr>
        <p:spPr bwMode="auto">
          <a:xfrm>
            <a:off x="802997" y="629602"/>
            <a:ext cx="1904418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パッケージ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44939AE3-6407-485B-A659-721885508991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6CD49D64-5F7A-4E1A-85D6-00D8BE5B2F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784A9F69-A66F-4548-97F7-FFADE2E1199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28" name="図 27" descr="テキスト&#10;&#10;自動的に生成された説明">
            <a:extLst>
              <a:ext uri="{FF2B5EF4-FFF2-40B4-BE49-F238E27FC236}">
                <a16:creationId xmlns:a16="http://schemas.microsoft.com/office/drawing/2014/main" id="{88222E29-E696-4B58-A7EE-A19A8B62E3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405" y="758190"/>
            <a:ext cx="745165" cy="337031"/>
          </a:xfrm>
          <a:prstGeom prst="rect">
            <a:avLst/>
          </a:prstGeom>
        </p:spPr>
      </p:pic>
      <p:pic>
        <p:nvPicPr>
          <p:cNvPr id="29" name="図 28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EBF588C9-8533-483E-9334-5E3ABC15F2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546" y="785426"/>
            <a:ext cx="991769" cy="199642"/>
          </a:xfrm>
          <a:prstGeom prst="rect">
            <a:avLst/>
          </a:prstGeom>
        </p:spPr>
      </p:pic>
      <p:pic>
        <p:nvPicPr>
          <p:cNvPr id="3" name="図 2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B13B3F11-6978-490C-BAC2-4EB837DA539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37" r="15036" b="10899"/>
          <a:stretch/>
        </p:blipFill>
        <p:spPr>
          <a:xfrm>
            <a:off x="2697884" y="1598384"/>
            <a:ext cx="5302460" cy="2329632"/>
          </a:xfrm>
          <a:prstGeom prst="rect">
            <a:avLst/>
          </a:prstGeom>
        </p:spPr>
      </p:pic>
      <p:sp>
        <p:nvSpPr>
          <p:cNvPr id="8" name="楕円 7">
            <a:extLst>
              <a:ext uri="{FF2B5EF4-FFF2-40B4-BE49-F238E27FC236}">
                <a16:creationId xmlns:a16="http://schemas.microsoft.com/office/drawing/2014/main" id="{82CEC73E-CA26-474F-AF6D-6EDEFE1B604C}"/>
              </a:ext>
            </a:extLst>
          </p:cNvPr>
          <p:cNvSpPr/>
          <p:nvPr/>
        </p:nvSpPr>
        <p:spPr>
          <a:xfrm>
            <a:off x="2387021" y="1655763"/>
            <a:ext cx="575022" cy="575022"/>
          </a:xfrm>
          <a:prstGeom prst="ellipse">
            <a:avLst/>
          </a:prstGeom>
          <a:solidFill>
            <a:srgbClr val="C5AFDE"/>
          </a:solidFill>
          <a:ln>
            <a:solidFill>
              <a:srgbClr val="C5AF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E4704AD-22C7-46A3-A640-7A29F9802197}"/>
              </a:ext>
            </a:extLst>
          </p:cNvPr>
          <p:cNvSpPr txBox="1"/>
          <p:nvPr/>
        </p:nvSpPr>
        <p:spPr>
          <a:xfrm>
            <a:off x="2316120" y="1822051"/>
            <a:ext cx="7136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solidFill>
                  <a:schemeClr val="bg1"/>
                </a:solidFill>
                <a:latin typeface="A-OTF 新丸ゴ Pr6 M" panose="020F0500000000000000" pitchFamily="34" charset="-128"/>
                <a:ea typeface="A-OTF 新丸ゴ Pr6 M" panose="020F0500000000000000" pitchFamily="34" charset="-128"/>
              </a:rPr>
              <a:t>紙＋</a:t>
            </a:r>
            <a:r>
              <a:rPr kumimoji="1" lang="en-US" altLang="ja-JP" sz="1000" dirty="0">
                <a:solidFill>
                  <a:schemeClr val="bg1"/>
                </a:solidFill>
                <a:latin typeface="A-OTF 新丸ゴ Pr6 M" panose="020F0500000000000000" pitchFamily="34" charset="-128"/>
                <a:ea typeface="A-OTF 新丸ゴ Pr6 M" panose="020F0500000000000000" pitchFamily="34" charset="-128"/>
              </a:rPr>
              <a:t>PET</a:t>
            </a:r>
            <a:endParaRPr kumimoji="1" lang="ja-JP" altLang="en-US" sz="1000" dirty="0">
              <a:solidFill>
                <a:schemeClr val="bg1"/>
              </a:solidFill>
              <a:latin typeface="A-OTF 新丸ゴ Pr6 M" panose="020F0500000000000000" pitchFamily="34" charset="-128"/>
              <a:ea typeface="A-OTF 新丸ゴ Pr6 M" panose="020F0500000000000000" pitchFamily="34" charset="-128"/>
            </a:endParaRPr>
          </a:p>
        </p:txBody>
      </p:sp>
      <p:sp>
        <p:nvSpPr>
          <p:cNvPr id="31" name="楕円 30">
            <a:extLst>
              <a:ext uri="{FF2B5EF4-FFF2-40B4-BE49-F238E27FC236}">
                <a16:creationId xmlns:a16="http://schemas.microsoft.com/office/drawing/2014/main" id="{31490795-DA3C-42AA-A652-9EF7990D64FC}"/>
              </a:ext>
            </a:extLst>
          </p:cNvPr>
          <p:cNvSpPr/>
          <p:nvPr/>
        </p:nvSpPr>
        <p:spPr>
          <a:xfrm>
            <a:off x="4915707" y="1650048"/>
            <a:ext cx="575022" cy="575022"/>
          </a:xfrm>
          <a:prstGeom prst="ellipse">
            <a:avLst/>
          </a:prstGeom>
          <a:solidFill>
            <a:srgbClr val="C5AFDE"/>
          </a:solidFill>
          <a:ln>
            <a:solidFill>
              <a:srgbClr val="C5AF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861872B-1FAA-4BD8-8436-CB800DE36827}"/>
              </a:ext>
            </a:extLst>
          </p:cNvPr>
          <p:cNvSpPr txBox="1"/>
          <p:nvPr/>
        </p:nvSpPr>
        <p:spPr>
          <a:xfrm>
            <a:off x="5046765" y="1814449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solidFill>
                  <a:schemeClr val="bg1"/>
                </a:solidFill>
                <a:latin typeface="A-OTF 新丸ゴ Pr6 M" panose="020F0500000000000000" pitchFamily="34" charset="-128"/>
                <a:ea typeface="A-OTF 新丸ゴ Pr6 M" panose="020F0500000000000000" pitchFamily="34" charset="-128"/>
              </a:rPr>
              <a:t>紙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B88709C-1B49-49DB-A50E-992E7905AF32}"/>
              </a:ext>
            </a:extLst>
          </p:cNvPr>
          <p:cNvSpPr txBox="1"/>
          <p:nvPr/>
        </p:nvSpPr>
        <p:spPr>
          <a:xfrm>
            <a:off x="3216566" y="3771247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A-OTF 新丸ゴ Pr6 M" panose="020F0500000000000000" pitchFamily="34" charset="-128"/>
                <a:ea typeface="A-OTF 新丸ゴ Pr6 M" panose="020F0500000000000000" pitchFamily="34" charset="-128"/>
              </a:rPr>
              <a:t>現行版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0B8C760-70B8-41B9-B174-DFB23B17C2EA}"/>
              </a:ext>
            </a:extLst>
          </p:cNvPr>
          <p:cNvSpPr txBox="1"/>
          <p:nvPr/>
        </p:nvSpPr>
        <p:spPr>
          <a:xfrm>
            <a:off x="6558811" y="3771247"/>
            <a:ext cx="5100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A-OTF 新丸ゴ Pr6 M" panose="020F0500000000000000" pitchFamily="34" charset="-128"/>
                <a:ea typeface="A-OTF 新丸ゴ Pr6 M" panose="020F0500000000000000" pitchFamily="34" charset="-128"/>
              </a:rPr>
              <a:t>NEW</a:t>
            </a:r>
            <a:endParaRPr kumimoji="1" lang="ja-JP" altLang="en-US" sz="1000" dirty="0">
              <a:latin typeface="A-OTF 新丸ゴ Pr6 M" panose="020F0500000000000000" pitchFamily="34" charset="-128"/>
              <a:ea typeface="A-OTF 新丸ゴ Pr6 M" panose="020F0500000000000000" pitchFamily="34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02007E0-45AF-421B-9C1F-05B12475CC87}"/>
              </a:ext>
            </a:extLst>
          </p:cNvPr>
          <p:cNvSpPr txBox="1"/>
          <p:nvPr/>
        </p:nvSpPr>
        <p:spPr>
          <a:xfrm>
            <a:off x="2728162" y="5952155"/>
            <a:ext cx="5347504" cy="3865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ts val="2000"/>
              </a:lnSpc>
              <a:defRPr sz="130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>
              <a:lnSpc>
                <a:spcPts val="1200"/>
              </a:lnSpc>
            </a:pPr>
            <a:r>
              <a:rPr lang="ja-JP" altLang="en-US" sz="900" b="1" dirty="0"/>
              <a:t>環境意識の高まりつつあるターゲットに合わせ、プラスチック不使用</a:t>
            </a:r>
            <a:r>
              <a:rPr lang="en-US" altLang="ja-JP" sz="900" b="1" dirty="0"/>
              <a:t>&amp;</a:t>
            </a:r>
            <a:r>
              <a:rPr lang="ja-JP" altLang="en-US" sz="900" b="1" dirty="0"/>
              <a:t>サイズダウンした、</a:t>
            </a:r>
          </a:p>
          <a:p>
            <a:pPr>
              <a:lnSpc>
                <a:spcPts val="1200"/>
              </a:lnSpc>
            </a:pPr>
            <a:r>
              <a:rPr lang="ja-JP" altLang="en-US" sz="900" b="1" dirty="0"/>
              <a:t>環境にやさしいパッケージ。グラフィックもスマートに機能を訴求します。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48471C5-7609-424E-A4A5-9D32F7F42180}"/>
              </a:ext>
            </a:extLst>
          </p:cNvPr>
          <p:cNvSpPr txBox="1"/>
          <p:nvPr/>
        </p:nvSpPr>
        <p:spPr>
          <a:xfrm>
            <a:off x="2735611" y="5253927"/>
            <a:ext cx="3183828" cy="2462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ts val="2000"/>
              </a:lnSpc>
              <a:defRPr sz="130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>
              <a:lnSpc>
                <a:spcPts val="1200"/>
              </a:lnSpc>
            </a:pPr>
            <a:r>
              <a:rPr lang="ja-JP" altLang="en-US" sz="1050" b="0" i="0" dirty="0">
                <a:solidFill>
                  <a:srgbClr val="3A3A3A"/>
                </a:solidFill>
                <a:effectLst/>
                <a:latin typeface="Noto Sans JP"/>
              </a:rPr>
              <a:t>軸をストレートに魅せる＋訴求面を大きく確保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9F62982-E251-4E5C-A6D7-AB9D90D86D54}"/>
              </a:ext>
            </a:extLst>
          </p:cNvPr>
          <p:cNvSpPr txBox="1"/>
          <p:nvPr/>
        </p:nvSpPr>
        <p:spPr>
          <a:xfrm>
            <a:off x="2726672" y="5027951"/>
            <a:ext cx="2057601" cy="2462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ts val="2000"/>
              </a:lnSpc>
              <a:defRPr sz="130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>
              <a:lnSpc>
                <a:spcPts val="1200"/>
              </a:lnSpc>
            </a:pPr>
            <a:r>
              <a:rPr lang="ja-JP" altLang="en-US" sz="1100" i="0" dirty="0">
                <a:solidFill>
                  <a:srgbClr val="3A3A3A"/>
                </a:solidFill>
                <a:effectLst/>
                <a:latin typeface="A-OTF UD新ゴ Pr6 M" panose="020B0500000000000000" pitchFamily="34" charset="-128"/>
                <a:ea typeface="A-OTF UD新ゴ Pr6 M" panose="020B0500000000000000" pitchFamily="34" charset="-128"/>
              </a:rPr>
              <a:t>①売場で目立つ包装仕様</a:t>
            </a:r>
            <a:endParaRPr lang="ja-JP" altLang="en-US" sz="1000" i="0" dirty="0">
              <a:solidFill>
                <a:srgbClr val="3A3A3A"/>
              </a:solidFill>
              <a:effectLst/>
              <a:latin typeface="A-OTF UD新ゴ Pr6 M" panose="020B0500000000000000" pitchFamily="34" charset="-128"/>
              <a:ea typeface="A-OTF UD新ゴ Pr6 M" panose="020B0500000000000000" pitchFamily="34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8BBF4E5-475A-4448-AD35-AF677B68658B}"/>
              </a:ext>
            </a:extLst>
          </p:cNvPr>
          <p:cNvSpPr txBox="1"/>
          <p:nvPr/>
        </p:nvSpPr>
        <p:spPr>
          <a:xfrm>
            <a:off x="2726672" y="5736698"/>
            <a:ext cx="2057601" cy="2507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ts val="2000"/>
              </a:lnSpc>
              <a:defRPr sz="130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>
              <a:lnSpc>
                <a:spcPts val="1200"/>
              </a:lnSpc>
            </a:pPr>
            <a:r>
              <a:rPr lang="ja-JP" altLang="en-US" sz="1100" dirty="0">
                <a:latin typeface="A-OTF UD新ゴ Pr6 M" panose="020B0500000000000000" pitchFamily="34" charset="-128"/>
                <a:ea typeface="A-OTF UD新ゴ Pr6 M" panose="020B0500000000000000" pitchFamily="34" charset="-128"/>
              </a:rPr>
              <a:t>②脱プラパッケージ</a:t>
            </a:r>
            <a:endParaRPr lang="ja-JP" altLang="en-US" sz="1000" i="0" dirty="0">
              <a:solidFill>
                <a:srgbClr val="3A3A3A"/>
              </a:solidFill>
              <a:effectLst/>
              <a:latin typeface="A-OTF UD新ゴ Pr6 M" panose="020B0500000000000000" pitchFamily="34" charset="-128"/>
              <a:ea typeface="A-OTF UD新ゴ Pr6 M" panose="020B0500000000000000" pitchFamily="34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D9E6795-2065-4CB9-A9F2-4B8F6A37F644}"/>
              </a:ext>
            </a:extLst>
          </p:cNvPr>
          <p:cNvSpPr/>
          <p:nvPr/>
        </p:nvSpPr>
        <p:spPr>
          <a:xfrm>
            <a:off x="1930475" y="4285144"/>
            <a:ext cx="6840000" cy="504000"/>
          </a:xfrm>
          <a:prstGeom prst="rect">
            <a:avLst/>
          </a:prstGeom>
          <a:solidFill>
            <a:srgbClr val="E9E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B0C7962-1774-4253-B1AC-D3CB7859DBF6}"/>
              </a:ext>
            </a:extLst>
          </p:cNvPr>
          <p:cNvSpPr txBox="1"/>
          <p:nvPr/>
        </p:nvSpPr>
        <p:spPr>
          <a:xfrm>
            <a:off x="2590800" y="4397933"/>
            <a:ext cx="5516140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300" i="0" spc="300" dirty="0">
                <a:solidFill>
                  <a:srgbClr val="3A3A3A"/>
                </a:solidFill>
                <a:effectLst/>
                <a:latin typeface="A-OTF UD新ゴ Pr6 M" panose="020B0500000000000000" pitchFamily="34" charset="-128"/>
                <a:ea typeface="A-OTF UD新ゴ Pr6 M" panose="020B0500000000000000" pitchFamily="34" charset="-128"/>
              </a:rPr>
              <a:t>2009</a:t>
            </a:r>
            <a:r>
              <a:rPr lang="ja-JP" altLang="en-US" sz="1300" i="0" spc="300" dirty="0">
                <a:solidFill>
                  <a:srgbClr val="3A3A3A"/>
                </a:solidFill>
                <a:effectLst/>
                <a:latin typeface="A-OTF UD新ゴ Pr6 M" panose="020B0500000000000000" pitchFamily="34" charset="-128"/>
                <a:ea typeface="A-OTF UD新ゴ Pr6 M" panose="020B0500000000000000" pitchFamily="34" charset="-128"/>
              </a:rPr>
              <a:t>年の発売以来、初めてのパッケージリニューアル！</a:t>
            </a:r>
            <a:endParaRPr lang="ja-JP" altLang="en-US" sz="1300" spc="300" dirty="0">
              <a:latin typeface="A-OTF UD新ゴ Pr6 M" panose="020B0500000000000000" pitchFamily="34" charset="-128"/>
              <a:ea typeface="A-OTF UD新ゴ Pr6 M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6381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 descr="テーブル, 女性, 座る, 切る が含まれている画像&#10;&#10;自動的に生成された説明">
            <a:extLst>
              <a:ext uri="{FF2B5EF4-FFF2-40B4-BE49-F238E27FC236}">
                <a16:creationId xmlns:a16="http://schemas.microsoft.com/office/drawing/2014/main" id="{B4D455A6-72B1-4996-BACE-03A5BA78DF9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30480"/>
            <a:ext cx="10692606" cy="7585613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75019C9-56D3-4D38-BEB2-545472D7B791}"/>
              </a:ext>
            </a:extLst>
          </p:cNvPr>
          <p:cNvSpPr/>
          <p:nvPr/>
        </p:nvSpPr>
        <p:spPr>
          <a:xfrm>
            <a:off x="793" y="-30480"/>
            <a:ext cx="10691813" cy="759015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6CD49D64-5F7A-4E1A-85D6-00D8BE5B2F4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784A9F69-A66F-4548-97F7-FFADE2E1199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8120" y="7266881"/>
            <a:ext cx="2551024" cy="122579"/>
          </a:xfrm>
          <a:prstGeom prst="rect">
            <a:avLst/>
          </a:prstGeom>
        </p:spPr>
      </p:pic>
      <p:sp>
        <p:nvSpPr>
          <p:cNvPr id="45" name="四角形: 角を丸くする 44">
            <a:extLst>
              <a:ext uri="{FF2B5EF4-FFF2-40B4-BE49-F238E27FC236}">
                <a16:creationId xmlns:a16="http://schemas.microsoft.com/office/drawing/2014/main" id="{50AD0127-68DF-41E3-8215-2F72B9303DE3}"/>
              </a:ext>
            </a:extLst>
          </p:cNvPr>
          <p:cNvSpPr/>
          <p:nvPr/>
        </p:nvSpPr>
        <p:spPr>
          <a:xfrm>
            <a:off x="520700" y="540000"/>
            <a:ext cx="9650413" cy="6390073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34C297D8-65D8-4081-9B74-A4631B7D4612}"/>
              </a:ext>
            </a:extLst>
          </p:cNvPr>
          <p:cNvSpPr/>
          <p:nvPr/>
        </p:nvSpPr>
        <p:spPr>
          <a:xfrm>
            <a:off x="520700" y="2725138"/>
            <a:ext cx="9650413" cy="3178775"/>
          </a:xfrm>
          <a:prstGeom prst="rect">
            <a:avLst/>
          </a:prstGeom>
          <a:solidFill>
            <a:srgbClr val="E9E1F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C07DD03-22E1-4942-83F5-794BA1620936}"/>
              </a:ext>
            </a:extLst>
          </p:cNvPr>
          <p:cNvSpPr txBox="1"/>
          <p:nvPr/>
        </p:nvSpPr>
        <p:spPr bwMode="auto">
          <a:xfrm>
            <a:off x="802997" y="629602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売場提案</a:t>
            </a:r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0BB4050B-AF05-4AA2-930E-741AE5FB856A}"/>
              </a:ext>
            </a:extLst>
          </p:cNvPr>
          <p:cNvSpPr/>
          <p:nvPr/>
        </p:nvSpPr>
        <p:spPr>
          <a:xfrm>
            <a:off x="520860" y="1192193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AE5BD1AE-1526-441D-AF4B-8F9772A3D088}"/>
              </a:ext>
            </a:extLst>
          </p:cNvPr>
          <p:cNvSpPr txBox="1"/>
          <p:nvPr/>
        </p:nvSpPr>
        <p:spPr>
          <a:xfrm>
            <a:off x="2105450" y="4659560"/>
            <a:ext cx="3418408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600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A1</a:t>
            </a:r>
            <a:r>
              <a:rPr lang="ja-JP" altLang="en-US" sz="1600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セット</a:t>
            </a:r>
          </a:p>
          <a:p>
            <a:pPr algn="l"/>
            <a:r>
              <a:rPr lang="en-US" altLang="ja-JP" sz="1300" b="0" i="0" dirty="0">
                <a:solidFill>
                  <a:srgbClr val="3A3A3A"/>
                </a:solidFill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W600×H500×D300mm</a:t>
            </a:r>
            <a:br>
              <a:rPr lang="en-US" altLang="ja-JP" b="0" i="0" dirty="0">
                <a:solidFill>
                  <a:srgbClr val="3A3A3A"/>
                </a:solidFill>
                <a:effectLst/>
                <a:latin typeface="Noto Sans JP"/>
              </a:rPr>
            </a:br>
            <a:r>
              <a:rPr lang="en-US" altLang="ja-JP" sz="1400" b="1" dirty="0">
                <a:solidFill>
                  <a:srgbClr val="3A3A3A"/>
                </a:solidFill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¥74,000</a:t>
            </a:r>
            <a:endParaRPr lang="en-US" altLang="ja-JP" sz="1300" b="1" dirty="0">
              <a:solidFill>
                <a:srgbClr val="3A3A3A"/>
              </a:solidFill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9B49F6B-9AA7-4C52-BE74-157E11F44066}"/>
              </a:ext>
            </a:extLst>
          </p:cNvPr>
          <p:cNvSpPr txBox="1"/>
          <p:nvPr/>
        </p:nvSpPr>
        <p:spPr>
          <a:xfrm>
            <a:off x="6273255" y="6387135"/>
            <a:ext cx="4323394" cy="31380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ts val="2000"/>
              </a:lnSpc>
              <a:defRPr sz="1400" b="1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 algn="l"/>
            <a:r>
              <a:rPr lang="en-US" altLang="ja-JP" sz="1050" b="0" dirty="0"/>
              <a:t>※</a:t>
            </a:r>
            <a:r>
              <a:rPr lang="ja-JP" altLang="en-US" sz="1050" b="0" dirty="0"/>
              <a:t>販売容器なしの</a:t>
            </a:r>
            <a:r>
              <a:rPr lang="en-US" altLang="ja-JP" sz="1050" b="0" dirty="0"/>
              <a:t>B2</a:t>
            </a:r>
            <a:r>
              <a:rPr lang="ja-JP" altLang="en-US" sz="1050" b="0" dirty="0"/>
              <a:t>セット（￥</a:t>
            </a:r>
            <a:r>
              <a:rPr lang="en-US" altLang="ja-JP" sz="1050" b="0" dirty="0"/>
              <a:t>18,000</a:t>
            </a:r>
            <a:r>
              <a:rPr lang="ja-JP" altLang="en-US" sz="1050" b="0" dirty="0"/>
              <a:t>）もございます。</a:t>
            </a:r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8878EC7C-3C04-4D64-A8E2-9825564D1121}"/>
              </a:ext>
            </a:extLst>
          </p:cNvPr>
          <p:cNvSpPr/>
          <p:nvPr/>
        </p:nvSpPr>
        <p:spPr>
          <a:xfrm>
            <a:off x="2095017" y="4607549"/>
            <a:ext cx="72000" cy="792000"/>
          </a:xfrm>
          <a:custGeom>
            <a:avLst/>
            <a:gdLst>
              <a:gd name="connsiteX0" fmla="*/ 0 w 0"/>
              <a:gd name="connsiteY0" fmla="*/ 0 h 1643605"/>
              <a:gd name="connsiteX1" fmla="*/ 0 w 0"/>
              <a:gd name="connsiteY1" fmla="*/ 1643605 h 1643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43605">
                <a:moveTo>
                  <a:pt x="0" y="0"/>
                </a:moveTo>
                <a:lnTo>
                  <a:pt x="0" y="164360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3" name="図 52" descr="テキスト&#10;&#10;自動的に生成された説明">
            <a:extLst>
              <a:ext uri="{FF2B5EF4-FFF2-40B4-BE49-F238E27FC236}">
                <a16:creationId xmlns:a16="http://schemas.microsoft.com/office/drawing/2014/main" id="{8B6562DA-5612-422B-AA90-EEC5A3E24E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405" y="758190"/>
            <a:ext cx="745165" cy="337031"/>
          </a:xfrm>
          <a:prstGeom prst="rect">
            <a:avLst/>
          </a:prstGeom>
        </p:spPr>
      </p:pic>
      <p:pic>
        <p:nvPicPr>
          <p:cNvPr id="54" name="図 53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4D5D582F-C030-4FFC-8F53-416844BBBE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546" y="785426"/>
            <a:ext cx="991769" cy="199642"/>
          </a:xfrm>
          <a:prstGeom prst="rect">
            <a:avLst/>
          </a:prstGeom>
        </p:spPr>
      </p:pic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451754AA-0C72-4745-B20D-7B11F38ECF39}"/>
              </a:ext>
            </a:extLst>
          </p:cNvPr>
          <p:cNvSpPr txBox="1"/>
          <p:nvPr/>
        </p:nvSpPr>
        <p:spPr>
          <a:xfrm>
            <a:off x="6688630" y="4671312"/>
            <a:ext cx="2545417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600" dirty="0">
                <a:solidFill>
                  <a:srgbClr val="3A3A3A"/>
                </a:solidFill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B</a:t>
            </a:r>
            <a:r>
              <a:rPr lang="en-US" altLang="ja-JP" sz="1600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1</a:t>
            </a:r>
            <a:r>
              <a:rPr lang="ja-JP" altLang="en-US" sz="1600" i="0" dirty="0">
                <a:solidFill>
                  <a:srgbClr val="3A3A3A"/>
                </a:solidFill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セット</a:t>
            </a:r>
          </a:p>
          <a:p>
            <a:pPr algn="l"/>
            <a:r>
              <a:rPr lang="en-US" altLang="ja-JP" sz="1300" b="0" i="0" dirty="0">
                <a:solidFill>
                  <a:srgbClr val="3A3A3A"/>
                </a:solidFill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W450×H500×D300mm</a:t>
            </a:r>
            <a:br>
              <a:rPr lang="en-US" altLang="ja-JP" b="0" i="0" dirty="0">
                <a:solidFill>
                  <a:srgbClr val="3A3A3A"/>
                </a:solidFill>
                <a:effectLst/>
                <a:latin typeface="Noto Sans JP"/>
              </a:rPr>
            </a:br>
            <a:r>
              <a:rPr lang="en-US" altLang="ja-JP" sz="1400" b="1" dirty="0">
                <a:solidFill>
                  <a:srgbClr val="3A3A3A"/>
                </a:solidFill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¥46,000</a:t>
            </a:r>
            <a:endParaRPr lang="en-US" altLang="ja-JP" sz="1300" b="1" dirty="0">
              <a:solidFill>
                <a:srgbClr val="3A3A3A"/>
              </a:solidFill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30E0B7F2-BEE6-49AF-B29B-8E40C3BEEA7C}"/>
              </a:ext>
            </a:extLst>
          </p:cNvPr>
          <p:cNvSpPr/>
          <p:nvPr/>
        </p:nvSpPr>
        <p:spPr>
          <a:xfrm>
            <a:off x="6678197" y="4619301"/>
            <a:ext cx="72000" cy="792000"/>
          </a:xfrm>
          <a:custGeom>
            <a:avLst/>
            <a:gdLst>
              <a:gd name="connsiteX0" fmla="*/ 0 w 0"/>
              <a:gd name="connsiteY0" fmla="*/ 0 h 1643605"/>
              <a:gd name="connsiteX1" fmla="*/ 0 w 0"/>
              <a:gd name="connsiteY1" fmla="*/ 1643605 h 1643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43605">
                <a:moveTo>
                  <a:pt x="0" y="0"/>
                </a:moveTo>
                <a:lnTo>
                  <a:pt x="0" y="164360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5" name="図 74" descr="テーブルの上にある数種類のパンフレット&#10;&#10;中程度の精度で自動的に生成された説明">
            <a:extLst>
              <a:ext uri="{FF2B5EF4-FFF2-40B4-BE49-F238E27FC236}">
                <a16:creationId xmlns:a16="http://schemas.microsoft.com/office/drawing/2014/main" id="{2802DBC6-1D6D-4E49-B995-96AB16894C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502" y="2280071"/>
            <a:ext cx="1709263" cy="2054957"/>
          </a:xfrm>
          <a:prstGeom prst="rect">
            <a:avLst/>
          </a:prstGeom>
        </p:spPr>
      </p:pic>
      <p:pic>
        <p:nvPicPr>
          <p:cNvPr id="77" name="図 76" descr="本棚に並んだチラシ&#10;&#10;中程度の精度で自動的に生成された説明">
            <a:extLst>
              <a:ext uri="{FF2B5EF4-FFF2-40B4-BE49-F238E27FC236}">
                <a16:creationId xmlns:a16="http://schemas.microsoft.com/office/drawing/2014/main" id="{A5A798F6-5562-4421-B190-9F338E8C1A6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940" y="2287811"/>
            <a:ext cx="2271032" cy="206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15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898</TotalTime>
  <Words>418</Words>
  <Application>Microsoft Office PowerPoint</Application>
  <PresentationFormat>ユーザー設定</PresentationFormat>
  <Paragraphs>66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22" baseType="lpstr">
      <vt:lpstr>A-OTF UD新ゴ Pr6 L</vt:lpstr>
      <vt:lpstr>A-OTF UD新ゴ Pr6 M</vt:lpstr>
      <vt:lpstr>A-OTF UD新ゴ Pr6 R</vt:lpstr>
      <vt:lpstr>A-OTF UD新ゴ Pr6N DB</vt:lpstr>
      <vt:lpstr>A-OTF UD新ゴ Pro DB</vt:lpstr>
      <vt:lpstr>A-OTF UD新ゴNT Pr6 R</vt:lpstr>
      <vt:lpstr>A-OTF 新ゴ Pr6 DB</vt:lpstr>
      <vt:lpstr>A-OTF 新ゴ Pr6 L</vt:lpstr>
      <vt:lpstr>A-OTF 新丸ゴ Pr6 M</vt:lpstr>
      <vt:lpstr>Noto Sans JP</vt:lpstr>
      <vt:lpstr>游ゴシック Medium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17</cp:revision>
  <dcterms:created xsi:type="dcterms:W3CDTF">2021-08-15T19:14:31Z</dcterms:created>
  <dcterms:modified xsi:type="dcterms:W3CDTF">2021-08-31T14:20:48Z</dcterms:modified>
</cp:coreProperties>
</file>