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65" r:id="rId4"/>
    <p:sldId id="266" r:id="rId5"/>
    <p:sldId id="267" r:id="rId6"/>
    <p:sldId id="268" r:id="rId7"/>
    <p:sldId id="269" r:id="rId8"/>
    <p:sldId id="271" r:id="rId9"/>
    <p:sldId id="272" r:id="rId10"/>
    <p:sldId id="273" r:id="rId11"/>
    <p:sldId id="274" r:id="rId12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3" pos="6543" userDrawn="1">
          <p15:clr>
            <a:srgbClr val="A4A3A4"/>
          </p15:clr>
        </p15:guide>
        <p15:guide id="4" orient="horz" pos="680" userDrawn="1">
          <p15:clr>
            <a:srgbClr val="A4A3A4"/>
          </p15:clr>
        </p15:guide>
        <p15:guide id="5" orient="horz" pos="453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2460" userDrawn="1">
          <p15:clr>
            <a:srgbClr val="A4A3A4"/>
          </p15:clr>
        </p15:guide>
        <p15:guide id="8" orient="horz" pos="3742" userDrawn="1">
          <p15:clr>
            <a:srgbClr val="A4A3A4"/>
          </p15:clr>
        </p15:guide>
        <p15:guide id="9" orient="horz" pos="4127" userDrawn="1">
          <p15:clr>
            <a:srgbClr val="A4A3A4"/>
          </p15:clr>
        </p15:guide>
        <p15:guide id="10" pos="328" userDrawn="1">
          <p15:clr>
            <a:srgbClr val="A4A3A4"/>
          </p15:clr>
        </p15:guide>
        <p15:guide id="11" pos="6407" userDrawn="1">
          <p15:clr>
            <a:srgbClr val="A4A3A4"/>
          </p15:clr>
        </p15:guide>
        <p15:guide id="12" orient="horz" pos="181" userDrawn="1">
          <p15:clr>
            <a:srgbClr val="A4A3A4"/>
          </p15:clr>
        </p15:guide>
        <p15:guide id="13" orient="horz" pos="453" userDrawn="1">
          <p15:clr>
            <a:srgbClr val="A4A3A4"/>
          </p15:clr>
        </p15:guide>
        <p15:guide id="14" pos="6202" userDrawn="1">
          <p15:clr>
            <a:srgbClr val="A4A3A4"/>
          </p15:clr>
        </p15:guide>
        <p15:guide id="15" pos="533" userDrawn="1">
          <p15:clr>
            <a:srgbClr val="A4A3A4"/>
          </p15:clr>
        </p15:guide>
        <p15:guide id="16" orient="horz" pos="884" userDrawn="1">
          <p15:clr>
            <a:srgbClr val="A4A3A4"/>
          </p15:clr>
        </p15:guide>
        <p15:guide id="19" orient="horz" pos="3560" userDrawn="1">
          <p15:clr>
            <a:srgbClr val="A4A3A4"/>
          </p15:clr>
        </p15:guide>
        <p15:guide id="21" pos="759" userDrawn="1">
          <p15:clr>
            <a:srgbClr val="A4A3A4"/>
          </p15:clr>
        </p15:guide>
        <p15:guide id="23" pos="3957" userDrawn="1">
          <p15:clr>
            <a:srgbClr val="A4A3A4"/>
          </p15:clr>
        </p15:guide>
        <p15:guide id="24" orient="horz" pos="521" userDrawn="1">
          <p15:clr>
            <a:srgbClr val="A4A3A4"/>
          </p15:clr>
        </p15:guide>
        <p15:guide id="25" pos="3163" userDrawn="1">
          <p15:clr>
            <a:srgbClr val="A4A3A4"/>
          </p15:clr>
        </p15:guide>
        <p15:guide id="26" orient="horz" pos="2608" userDrawn="1">
          <p15:clr>
            <a:srgbClr val="A4A3A4"/>
          </p15:clr>
        </p15:guide>
        <p15:guide id="27" orient="horz" pos="4422" userDrawn="1">
          <p15:clr>
            <a:srgbClr val="A4A3A4"/>
          </p15:clr>
        </p15:guide>
        <p15:guide id="28" pos="4796" userDrawn="1">
          <p15:clr>
            <a:srgbClr val="A4A3A4"/>
          </p15:clr>
        </p15:guide>
        <p15:guide id="29" orient="horz" pos="1451" userDrawn="1">
          <p15:clr>
            <a:srgbClr val="A4A3A4"/>
          </p15:clr>
        </p15:guide>
        <p15:guide id="30" orient="horz" pos="1134" userDrawn="1">
          <p15:clr>
            <a:srgbClr val="A4A3A4"/>
          </p15:clr>
        </p15:guide>
        <p15:guide id="31" orient="horz" pos="2835" userDrawn="1">
          <p15:clr>
            <a:srgbClr val="A4A3A4"/>
          </p15:clr>
        </p15:guide>
        <p15:guide id="32" pos="3617" userDrawn="1">
          <p15:clr>
            <a:srgbClr val="A4A3A4"/>
          </p15:clr>
        </p15:guide>
        <p15:guide id="33" pos="6134" userDrawn="1">
          <p15:clr>
            <a:srgbClr val="A4A3A4"/>
          </p15:clr>
        </p15:guide>
        <p15:guide id="34" pos="2982" userDrawn="1">
          <p15:clr>
            <a:srgbClr val="A4A3A4"/>
          </p15:clr>
        </p15:guide>
        <p15:guide id="36" orient="horz" pos="2381" userDrawn="1">
          <p15:clr>
            <a:srgbClr val="A4A3A4"/>
          </p15:clr>
        </p15:guide>
        <p15:guide id="37" orient="horz" pos="748" userDrawn="1">
          <p15:clr>
            <a:srgbClr val="A4A3A4"/>
          </p15:clr>
        </p15:guide>
        <p15:guide id="38" orient="horz" pos="29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368" y="523"/>
      </p:cViewPr>
      <p:guideLst>
        <p:guide orient="horz" pos="2154"/>
        <p:guide pos="192"/>
        <p:guide pos="6543"/>
        <p:guide orient="horz" pos="680"/>
        <p:guide orient="horz" pos="4536"/>
        <p:guide pos="3368"/>
        <p:guide pos="2460"/>
        <p:guide orient="horz" pos="3742"/>
        <p:guide orient="horz" pos="4127"/>
        <p:guide pos="328"/>
        <p:guide pos="6407"/>
        <p:guide orient="horz" pos="181"/>
        <p:guide orient="horz" pos="453"/>
        <p:guide pos="6202"/>
        <p:guide pos="533"/>
        <p:guide orient="horz" pos="884"/>
        <p:guide orient="horz" pos="3560"/>
        <p:guide pos="759"/>
        <p:guide pos="3957"/>
        <p:guide orient="horz" pos="521"/>
        <p:guide pos="3163"/>
        <p:guide orient="horz" pos="2608"/>
        <p:guide orient="horz" pos="4422"/>
        <p:guide pos="4796"/>
        <p:guide orient="horz" pos="1451"/>
        <p:guide orient="horz" pos="1134"/>
        <p:guide orient="horz" pos="2835"/>
        <p:guide pos="3617"/>
        <p:guide pos="6134"/>
        <p:guide pos="2982"/>
        <p:guide orient="horz" pos="2381"/>
        <p:guide orient="horz" pos="748"/>
        <p:guide orient="horz" pos="29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93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0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0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0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7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8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4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CDD-E50A-487C-9718-C6158965C1B7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jpeg"/><Relationship Id="rId7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32.png"/><Relationship Id="rId4" Type="http://schemas.openxmlformats.org/officeDocument/2006/relationships/image" Target="../media/image11.jpeg"/><Relationship Id="rId9" Type="http://schemas.openxmlformats.org/officeDocument/2006/relationships/image" Target="../media/image4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4.jpeg"/><Relationship Id="rId7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34.png"/><Relationship Id="rId5" Type="http://schemas.openxmlformats.org/officeDocument/2006/relationships/image" Target="../media/image12.jpeg"/><Relationship Id="rId10" Type="http://schemas.openxmlformats.org/officeDocument/2006/relationships/image" Target="../media/image33.png"/><Relationship Id="rId4" Type="http://schemas.openxmlformats.org/officeDocument/2006/relationships/image" Target="../media/image11.jpeg"/><Relationship Id="rId9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jpeg"/><Relationship Id="rId7" Type="http://schemas.openxmlformats.org/officeDocument/2006/relationships/image" Target="../media/image1.png"/><Relationship Id="rId12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6.png"/><Relationship Id="rId5" Type="http://schemas.openxmlformats.org/officeDocument/2006/relationships/image" Target="../media/image13.jpeg"/><Relationship Id="rId10" Type="http://schemas.openxmlformats.org/officeDocument/2006/relationships/image" Target="../media/image15.png"/><Relationship Id="rId4" Type="http://schemas.openxmlformats.org/officeDocument/2006/relationships/image" Target="../media/image12.jpeg"/><Relationship Id="rId9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jpeg"/><Relationship Id="rId7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jpeg"/><Relationship Id="rId7" Type="http://schemas.openxmlformats.org/officeDocument/2006/relationships/image" Target="../media/image1.png"/><Relationship Id="rId12" Type="http://schemas.openxmlformats.org/officeDocument/2006/relationships/image" Target="../media/image2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20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4.png"/><Relationship Id="rId3" Type="http://schemas.openxmlformats.org/officeDocument/2006/relationships/image" Target="../media/image11.jpeg"/><Relationship Id="rId7" Type="http://schemas.openxmlformats.org/officeDocument/2006/relationships/image" Target="../media/image1.png"/><Relationship Id="rId12" Type="http://schemas.openxmlformats.org/officeDocument/2006/relationships/image" Target="../media/image2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22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jpeg"/><Relationship Id="rId7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8.png"/><Relationship Id="rId5" Type="http://schemas.openxmlformats.org/officeDocument/2006/relationships/image" Target="../media/image13.jpeg"/><Relationship Id="rId10" Type="http://schemas.openxmlformats.org/officeDocument/2006/relationships/image" Target="../media/image25.png"/><Relationship Id="rId4" Type="http://schemas.openxmlformats.org/officeDocument/2006/relationships/image" Target="../media/image12.jpeg"/><Relationship Id="rId9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jpeg"/><Relationship Id="rId7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26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9.png"/><Relationship Id="rId3" Type="http://schemas.openxmlformats.org/officeDocument/2006/relationships/image" Target="../media/image11.jpeg"/><Relationship Id="rId7" Type="http://schemas.openxmlformats.org/officeDocument/2006/relationships/image" Target="../media/image1.png"/><Relationship Id="rId12" Type="http://schemas.openxmlformats.org/officeDocument/2006/relationships/image" Target="../media/image2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27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31.png"/><Relationship Id="rId3" Type="http://schemas.openxmlformats.org/officeDocument/2006/relationships/image" Target="../media/image10.jpeg"/><Relationship Id="rId7" Type="http://schemas.openxmlformats.org/officeDocument/2006/relationships/image" Target="../media/image1.png"/><Relationship Id="rId12" Type="http://schemas.openxmlformats.org/officeDocument/2006/relationships/image" Target="../media/image2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30.png"/><Relationship Id="rId5" Type="http://schemas.openxmlformats.org/officeDocument/2006/relationships/image" Target="../media/image12.jpeg"/><Relationship Id="rId10" Type="http://schemas.openxmlformats.org/officeDocument/2006/relationships/image" Target="../media/image18.png"/><Relationship Id="rId4" Type="http://schemas.openxmlformats.org/officeDocument/2006/relationships/image" Target="../media/image11.jpeg"/><Relationship Id="rId9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195C47-E8C9-4A43-B2D0-F60938F92E38}"/>
              </a:ext>
            </a:extLst>
          </p:cNvPr>
          <p:cNvSpPr txBox="1"/>
          <p:nvPr/>
        </p:nvSpPr>
        <p:spPr>
          <a:xfrm>
            <a:off x="204957" y="6060567"/>
            <a:ext cx="3874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279628B-72B7-40BC-AB1A-767186257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733" y="7205921"/>
            <a:ext cx="2551024" cy="122579"/>
          </a:xfrm>
          <a:prstGeom prst="rect">
            <a:avLst/>
          </a:prstGeom>
        </p:spPr>
      </p:pic>
      <p:pic>
        <p:nvPicPr>
          <p:cNvPr id="13" name="図 12" descr="ロゴ, 会社名&#10;&#10;自動的に生成された説明">
            <a:extLst>
              <a:ext uri="{FF2B5EF4-FFF2-40B4-BE49-F238E27FC236}">
                <a16:creationId xmlns:a16="http://schemas.microsoft.com/office/drawing/2014/main" id="{2243444D-8B2C-44ED-8330-865F11951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5150" y="6531392"/>
            <a:ext cx="1473994" cy="735363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D0CA87A-E2B4-4EF4-B9DC-80FD69808AF3}"/>
              </a:ext>
            </a:extLst>
          </p:cNvPr>
          <p:cNvSpPr/>
          <p:nvPr/>
        </p:nvSpPr>
        <p:spPr>
          <a:xfrm>
            <a:off x="308565" y="6622140"/>
            <a:ext cx="1260000" cy="396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3858914-169D-404C-A6BD-5D88B4F62995}"/>
              </a:ext>
            </a:extLst>
          </p:cNvPr>
          <p:cNvSpPr txBox="1"/>
          <p:nvPr/>
        </p:nvSpPr>
        <p:spPr>
          <a:xfrm>
            <a:off x="281940" y="664464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E84C9EF3-B489-406B-AC28-6BC5C26AE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03094" y="3225353"/>
            <a:ext cx="2294477" cy="731901"/>
          </a:xfrm>
          <a:prstGeom prst="rect">
            <a:avLst/>
          </a:prstGeom>
        </p:spPr>
      </p:pic>
      <p:pic>
        <p:nvPicPr>
          <p:cNvPr id="3" name="図 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FF0E5108-5FEA-4E3F-9AF6-54D37DB9ABE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88" t="1959" r="28421" b="16230"/>
          <a:stretch/>
        </p:blipFill>
        <p:spPr>
          <a:xfrm>
            <a:off x="0" y="0"/>
            <a:ext cx="5346699" cy="5940424"/>
          </a:xfrm>
          <a:prstGeom prst="rect">
            <a:avLst/>
          </a:prstGeom>
        </p:spPr>
      </p:pic>
      <p:pic>
        <p:nvPicPr>
          <p:cNvPr id="5" name="図 4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D6A3B42E-C102-4130-80C1-0E3A15148A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824" t="21067" r="33469" b="25314"/>
          <a:stretch/>
        </p:blipFill>
        <p:spPr>
          <a:xfrm>
            <a:off x="8056881" y="0"/>
            <a:ext cx="2634932" cy="2879725"/>
          </a:xfrm>
          <a:prstGeom prst="rect">
            <a:avLst/>
          </a:prstGeom>
        </p:spPr>
      </p:pic>
      <p:pic>
        <p:nvPicPr>
          <p:cNvPr id="10" name="図 9" descr="テキスト&#10;&#10;自動的に生成された説明">
            <a:extLst>
              <a:ext uri="{FF2B5EF4-FFF2-40B4-BE49-F238E27FC236}">
                <a16:creationId xmlns:a16="http://schemas.microsoft.com/office/drawing/2014/main" id="{B5D164AF-B6E3-4A03-82FF-2E0FC9CCB8D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444" t="6443" r="18822" b="22280"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16" name="図 15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7CAE4691-0CE4-4E52-8482-E0D48446C7F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154" t="11082" r="31809" b="44289"/>
          <a:stretch/>
        </p:blipFill>
        <p:spPr>
          <a:xfrm>
            <a:off x="8027353" y="4140199"/>
            <a:ext cx="2664460" cy="1800225"/>
          </a:xfrm>
          <a:prstGeom prst="rect">
            <a:avLst/>
          </a:prstGeom>
        </p:spPr>
      </p:pic>
      <p:pic>
        <p:nvPicPr>
          <p:cNvPr id="18" name="図 17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097E3684-1E7D-4564-B91A-6FB5AE36A61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121" t="18882" r="30882" b="44097"/>
          <a:stretch/>
        </p:blipFill>
        <p:spPr>
          <a:xfrm>
            <a:off x="5346700" y="4140199"/>
            <a:ext cx="2698750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138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3C306782-1FD1-4764-A813-A0F0FFE740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700" y="5759450"/>
            <a:ext cx="2698750" cy="1800225"/>
          </a:xfrm>
          <a:prstGeom prst="rect">
            <a:avLst/>
          </a:prstGeom>
        </p:spPr>
      </p:pic>
      <p:pic>
        <p:nvPicPr>
          <p:cNvPr id="16" name="図 1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D678BEE-012E-4B4D-BD2E-AA54E65DA1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346699" cy="7559667"/>
          </a:xfrm>
          <a:prstGeom prst="rect">
            <a:avLst/>
          </a:prstGeom>
        </p:spPr>
      </p:pic>
      <p:pic>
        <p:nvPicPr>
          <p:cNvPr id="19" name="図 1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488B8937-2CBF-463C-89F8-ED9ACE10D9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75" r="2805" b="-15767"/>
          <a:stretch/>
        </p:blipFill>
        <p:spPr>
          <a:xfrm>
            <a:off x="8056881" y="0"/>
            <a:ext cx="2634932" cy="6408738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E73FA3F1-99ED-4835-89CF-F1F5B984AD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23" name="図 22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7407794-4CC3-48B9-98FF-05AC9E050B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7353" y="4411938"/>
            <a:ext cx="2664460" cy="3147737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グラフィックス 27">
            <a:extLst>
              <a:ext uri="{FF2B5EF4-FFF2-40B4-BE49-F238E27FC236}">
                <a16:creationId xmlns:a16="http://schemas.microsoft.com/office/drawing/2014/main" id="{02923FC3-E19A-40BF-98A9-0233F7594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09379" y="723922"/>
            <a:ext cx="1214723" cy="387477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D149443-4F8B-4AC6-A516-56828210B79C}"/>
              </a:ext>
            </a:extLst>
          </p:cNvPr>
          <p:cNvSpPr txBox="1"/>
          <p:nvPr/>
        </p:nvSpPr>
        <p:spPr bwMode="auto">
          <a:xfrm>
            <a:off x="754435" y="597144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pic>
        <p:nvPicPr>
          <p:cNvPr id="33" name="図 3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0443ED29-1A1E-4DC0-8D4D-BBF0D716372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008" y="1811227"/>
            <a:ext cx="7286625" cy="445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445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91CD7587-6159-4EE9-B593-920E1A2B85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346699" cy="7559667"/>
          </a:xfrm>
          <a:prstGeom prst="rect">
            <a:avLst/>
          </a:prstGeom>
        </p:spPr>
      </p:pic>
      <p:pic>
        <p:nvPicPr>
          <p:cNvPr id="32" name="図 31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ED1DCA65-DBA4-4F9A-8711-67D858068A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700" y="5759450"/>
            <a:ext cx="2698750" cy="1800225"/>
          </a:xfrm>
          <a:prstGeom prst="rect">
            <a:avLst/>
          </a:prstGeom>
        </p:spPr>
      </p:pic>
      <p:pic>
        <p:nvPicPr>
          <p:cNvPr id="19" name="図 1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488B8937-2CBF-463C-89F8-ED9ACE10D9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75" r="2805" b="-15767"/>
          <a:stretch/>
        </p:blipFill>
        <p:spPr>
          <a:xfrm>
            <a:off x="8056881" y="0"/>
            <a:ext cx="2634932" cy="6408738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E73FA3F1-99ED-4835-89CF-F1F5B984AD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23" name="図 22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7407794-4CC3-48B9-98FF-05AC9E050B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7353" y="4411938"/>
            <a:ext cx="2664460" cy="3147737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グラフィックス 27">
            <a:extLst>
              <a:ext uri="{FF2B5EF4-FFF2-40B4-BE49-F238E27FC236}">
                <a16:creationId xmlns:a16="http://schemas.microsoft.com/office/drawing/2014/main" id="{02923FC3-E19A-40BF-98A9-0233F7594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09379" y="723922"/>
            <a:ext cx="1214723" cy="387477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A761243-6309-4E2C-8C53-BA864847375A}"/>
              </a:ext>
            </a:extLst>
          </p:cNvPr>
          <p:cNvSpPr txBox="1"/>
          <p:nvPr/>
        </p:nvSpPr>
        <p:spPr bwMode="auto">
          <a:xfrm>
            <a:off x="791558" y="623400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723669BE-1011-45DE-9CAB-8868223C3AB8}"/>
              </a:ext>
            </a:extLst>
          </p:cNvPr>
          <p:cNvSpPr/>
          <p:nvPr/>
        </p:nvSpPr>
        <p:spPr>
          <a:xfrm>
            <a:off x="6161171" y="4384595"/>
            <a:ext cx="72000" cy="1620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E5F44C1-53AB-4BDB-A825-D3746F1B8689}"/>
              </a:ext>
            </a:extLst>
          </p:cNvPr>
          <p:cNvSpPr txBox="1"/>
          <p:nvPr/>
        </p:nvSpPr>
        <p:spPr>
          <a:xfrm>
            <a:off x="967286" y="1873604"/>
            <a:ext cx="8765221" cy="48468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ja-JP"/>
            </a:defPPr>
            <a:lvl1pPr algn="ctr">
              <a:lnSpc>
                <a:spcPts val="1600"/>
              </a:lnSpc>
              <a:defRPr sz="1200" b="1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シンプルなホワイトのディスプレイに、カラーグループのビジュアルをのせたパッケージが映え、</a:t>
            </a:r>
            <a:br>
              <a:rPr lang="ja-JP" altLang="en-US" dirty="0"/>
            </a:br>
            <a:r>
              <a:rPr lang="ja-JP" altLang="en-US" dirty="0"/>
              <a:t>新しく追加された</a:t>
            </a:r>
            <a:r>
              <a:rPr lang="en-US" altLang="ja-JP" dirty="0"/>
              <a:t>EMOTT</a:t>
            </a:r>
            <a:r>
              <a:rPr lang="ja-JP" altLang="en-US" dirty="0"/>
              <a:t>のシリーズが目を引く仕様となっております。（現在は注文を受け付けておりません）</a:t>
            </a:r>
          </a:p>
        </p:txBody>
      </p:sp>
      <p:pic>
        <p:nvPicPr>
          <p:cNvPr id="20" name="図 19" descr="屋内, テーブル, 座る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E06E3150-7EF1-4B43-96D7-32B479B057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038" y="2662916"/>
            <a:ext cx="2680335" cy="1780223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0D947A9-EBF9-4F03-9B5B-2D76384ABFF9}"/>
              </a:ext>
            </a:extLst>
          </p:cNvPr>
          <p:cNvSpPr txBox="1"/>
          <p:nvPr/>
        </p:nvSpPr>
        <p:spPr>
          <a:xfrm>
            <a:off x="1654875" y="4421946"/>
            <a:ext cx="2401417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A</a:t>
            </a:r>
            <a:r>
              <a:rPr lang="ja-JP" altLang="en-US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W300×H500×D300mm</a:t>
            </a:r>
            <a:br>
              <a:rPr lang="en-US" altLang="ja-JP" b="0" i="0" dirty="0">
                <a:effectLst/>
                <a:latin typeface="Noto Sans JP"/>
              </a:rPr>
            </a:br>
            <a:r>
              <a:rPr lang="en-US" altLang="ja-JP" sz="1400" b="1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¥30,400</a:t>
            </a:r>
            <a:endParaRPr lang="en-US" altLang="ja-JP" sz="1300" b="1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6EEC947-2374-41AE-BE76-B3D926A3F443}"/>
              </a:ext>
            </a:extLst>
          </p:cNvPr>
          <p:cNvSpPr/>
          <p:nvPr/>
        </p:nvSpPr>
        <p:spPr>
          <a:xfrm>
            <a:off x="1644442" y="4396347"/>
            <a:ext cx="72000" cy="1620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25" name="図 24" descr="屋内, 冷蔵庫, 開く, 座る が含まれている画像&#10;&#10;自動的に生成された説明">
            <a:extLst>
              <a:ext uri="{FF2B5EF4-FFF2-40B4-BE49-F238E27FC236}">
                <a16:creationId xmlns:a16="http://schemas.microsoft.com/office/drawing/2014/main" id="{A7A72D68-04E2-48B0-825E-3DDFADA0D26A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6" r="25789"/>
          <a:stretch/>
        </p:blipFill>
        <p:spPr>
          <a:xfrm>
            <a:off x="2116536" y="2621445"/>
            <a:ext cx="1188920" cy="1695450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A445C43-3851-4B1D-8B19-5966BBF80B89}"/>
              </a:ext>
            </a:extLst>
          </p:cNvPr>
          <p:cNvSpPr txBox="1"/>
          <p:nvPr/>
        </p:nvSpPr>
        <p:spPr>
          <a:xfrm>
            <a:off x="1644443" y="5234064"/>
            <a:ext cx="28003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イメージビジュアルを販売容器に落とし込み、お客様にインスピレーションを与えられるコンパクトな仕様にしました。</a:t>
            </a:r>
            <a:endParaRPr lang="ja-JP" altLang="en-US" sz="1200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EED2000-919F-4A8E-B285-DFF615A2094D}"/>
              </a:ext>
            </a:extLst>
          </p:cNvPr>
          <p:cNvSpPr txBox="1"/>
          <p:nvPr/>
        </p:nvSpPr>
        <p:spPr>
          <a:xfrm>
            <a:off x="6163101" y="5234064"/>
            <a:ext cx="2959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200" b="0" i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defRPr>
            </a:lvl1pPr>
          </a:lstStyle>
          <a:p>
            <a:r>
              <a:rPr lang="en-US" altLang="ja-JP" dirty="0"/>
              <a:t>W900</a:t>
            </a:r>
            <a:r>
              <a:rPr lang="ja-JP" altLang="en-US" dirty="0"/>
              <a:t>什器に新商品を展開できる販促物付きのセットです。</a:t>
            </a:r>
            <a:br>
              <a:rPr lang="ja-JP" altLang="en-US" dirty="0"/>
            </a:br>
            <a:r>
              <a:rPr lang="en-US" altLang="ja-JP" dirty="0"/>
              <a:t>※W900</a:t>
            </a:r>
            <a:r>
              <a:rPr lang="ja-JP" altLang="en-US" dirty="0"/>
              <a:t>什器はセットに含まれません。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245B785-E25E-4252-AA8F-C663EEDDD637}"/>
              </a:ext>
            </a:extLst>
          </p:cNvPr>
          <p:cNvSpPr txBox="1"/>
          <p:nvPr/>
        </p:nvSpPr>
        <p:spPr>
          <a:xfrm>
            <a:off x="6171604" y="4421946"/>
            <a:ext cx="3512321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U</a:t>
            </a:r>
            <a:r>
              <a:rPr lang="ja-JP" altLang="en-US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1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EMOTT</a:t>
            </a:r>
            <a:r>
              <a:rPr lang="ja-JP" altLang="en-US" sz="11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総合</a:t>
            </a:r>
            <a:r>
              <a:rPr lang="en-US" altLang="ja-JP" sz="11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W900</a:t>
            </a:r>
            <a:r>
              <a:rPr lang="ja-JP" altLang="en-US" sz="11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什器をご展開中のお客様向け</a:t>
            </a:r>
            <a:br>
              <a:rPr lang="en-US" altLang="ja-JP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</a:br>
            <a:r>
              <a:rPr lang="en-US" altLang="ja-JP" sz="1400" b="1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¥38,400</a:t>
            </a:r>
            <a:endParaRPr lang="en-US" altLang="ja-JP" sz="1300" b="1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412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D678BEE-012E-4B4D-BD2E-AA54E65DA1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346699" cy="7559667"/>
          </a:xfrm>
          <a:prstGeom prst="rect">
            <a:avLst/>
          </a:prstGeom>
        </p:spPr>
      </p:pic>
      <p:pic>
        <p:nvPicPr>
          <p:cNvPr id="19" name="図 1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488B8937-2CBF-463C-89F8-ED9ACE10D9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75" r="2805" b="-15767"/>
          <a:stretch/>
        </p:blipFill>
        <p:spPr>
          <a:xfrm>
            <a:off x="8056881" y="0"/>
            <a:ext cx="2634932" cy="6408738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E73FA3F1-99ED-4835-89CF-F1F5B984AD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23" name="図 22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7407794-4CC3-48B9-98FF-05AC9E050B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7353" y="4411938"/>
            <a:ext cx="2664460" cy="3147737"/>
          </a:xfrm>
          <a:prstGeom prst="rect">
            <a:avLst/>
          </a:prstGeom>
        </p:spPr>
      </p:pic>
      <p:pic>
        <p:nvPicPr>
          <p:cNvPr id="25" name="図 24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FFF7CA3-FE9C-45AB-B836-504D553295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700" y="5759450"/>
            <a:ext cx="2698750" cy="180022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756697" y="60645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開発背景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グラフィックス 27">
            <a:extLst>
              <a:ext uri="{FF2B5EF4-FFF2-40B4-BE49-F238E27FC236}">
                <a16:creationId xmlns:a16="http://schemas.microsoft.com/office/drawing/2014/main" id="{02923FC3-E19A-40BF-98A9-0233F7594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09379" y="723922"/>
            <a:ext cx="1214723" cy="387477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617FEC3-1055-47C7-9AEF-C9EE841F6899}"/>
              </a:ext>
            </a:extLst>
          </p:cNvPr>
          <p:cNvSpPr txBox="1"/>
          <p:nvPr/>
        </p:nvSpPr>
        <p:spPr>
          <a:xfrm>
            <a:off x="757362" y="1480695"/>
            <a:ext cx="4875135" cy="1952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●企画意図</a:t>
            </a:r>
          </a:p>
          <a:p>
            <a:pPr>
              <a:lnSpc>
                <a:spcPct val="150000"/>
              </a:lnSpc>
            </a:pP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2019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年に発売した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EMOTT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は、「ペン芯が折れない」等の機能的な価値にくわえ、「おしゃれ」「センスがいい」情緒的な価値がお客様に受け入れられ、コロナ禍においても、日本のみならず世界で取り扱い地域を増やすなど、ご好評いただいております。既存の８つのカラーグループに加え、時代に沿う新色と既存色を組み合わせた、新しい５色のカラーグループを展開し、お客様の期待に答えてまいります。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8A29E59-12BE-4184-94F2-991B1A51CBEE}"/>
              </a:ext>
            </a:extLst>
          </p:cNvPr>
          <p:cNvSpPr txBox="1"/>
          <p:nvPr/>
        </p:nvSpPr>
        <p:spPr>
          <a:xfrm>
            <a:off x="756116" y="4162451"/>
            <a:ext cx="4957918" cy="1952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●市場動向</a:t>
            </a:r>
            <a:endParaRPr lang="ja-JP" altLang="en-US" sz="1600" b="1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発売以降、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EMOTT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は売り上げを伸ばしています。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特に、今までのカラーラインナップにとらわれない、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色では</a:t>
            </a:r>
            <a:endParaRPr lang="en-US" altLang="ja-JP" sz="11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成り立たない中間的な色を組み合わせたカラーグループを提案する</a:t>
            </a:r>
            <a:endParaRPr lang="en-US" altLang="ja-JP" sz="11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5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色セットが人気です。常時変容する時代や環境。そしてそれに伴い</a:t>
            </a:r>
            <a:endParaRPr lang="en-US" altLang="ja-JP" sz="11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常に変化する気持ちや心境に合わせ、「気持ちを表現するツール」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である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EMOTT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も、時代に沿った色の組み合わせを提案していきます。</a:t>
            </a:r>
          </a:p>
        </p:txBody>
      </p:sp>
      <p:pic>
        <p:nvPicPr>
          <p:cNvPr id="32" name="図 31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CC80D16B-14F6-406B-AB73-4E7578A1560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696" y="1787910"/>
            <a:ext cx="3556265" cy="2122469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2416A206-0267-429C-9681-DAE3D6617C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90614" y="4629408"/>
            <a:ext cx="3870075" cy="1519969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4813691D-93FB-4B90-A215-949A3368A71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057" y="4481866"/>
            <a:ext cx="1664690" cy="27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86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D678BEE-012E-4B4D-BD2E-AA54E65DA1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346699" cy="7559667"/>
          </a:xfrm>
          <a:prstGeom prst="rect">
            <a:avLst/>
          </a:prstGeom>
        </p:spPr>
      </p:pic>
      <p:pic>
        <p:nvPicPr>
          <p:cNvPr id="19" name="図 1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488B8937-2CBF-463C-89F8-ED9ACE10D9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75" r="2805" b="-15767"/>
          <a:stretch/>
        </p:blipFill>
        <p:spPr>
          <a:xfrm>
            <a:off x="8056881" y="0"/>
            <a:ext cx="2634932" cy="6408738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E73FA3F1-99ED-4835-89CF-F1F5B984AD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23" name="図 22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7407794-4CC3-48B9-98FF-05AC9E050B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7353" y="4411938"/>
            <a:ext cx="2664460" cy="3147737"/>
          </a:xfrm>
          <a:prstGeom prst="rect">
            <a:avLst/>
          </a:prstGeom>
        </p:spPr>
      </p:pic>
      <p:pic>
        <p:nvPicPr>
          <p:cNvPr id="25" name="図 24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FFF7CA3-FE9C-45AB-B836-504D553295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700" y="5759450"/>
            <a:ext cx="2698750" cy="180022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グラフィックス 27">
            <a:extLst>
              <a:ext uri="{FF2B5EF4-FFF2-40B4-BE49-F238E27FC236}">
                <a16:creationId xmlns:a16="http://schemas.microsoft.com/office/drawing/2014/main" id="{02923FC3-E19A-40BF-98A9-0233F7594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09379" y="723922"/>
            <a:ext cx="1214723" cy="387477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C3058C9-EBA5-453A-9430-E5EB7DAA5B73}"/>
              </a:ext>
            </a:extLst>
          </p:cNvPr>
          <p:cNvSpPr txBox="1"/>
          <p:nvPr/>
        </p:nvSpPr>
        <p:spPr bwMode="auto">
          <a:xfrm>
            <a:off x="754743" y="624344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08CC03FA-1E75-4152-A67F-B4230F07F5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43443" y="718791"/>
            <a:ext cx="2520950" cy="41275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E2ADE68F-CC64-4026-B783-A665ECD9209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" b="3635"/>
          <a:stretch/>
        </p:blipFill>
        <p:spPr>
          <a:xfrm>
            <a:off x="985974" y="3956680"/>
            <a:ext cx="8742964" cy="2513574"/>
          </a:xfrm>
          <a:prstGeom prst="rect">
            <a:avLst/>
          </a:prstGeom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CBEEB82-D2B1-4A73-906B-6B140CF2020F}"/>
              </a:ext>
            </a:extLst>
          </p:cNvPr>
          <p:cNvSpPr/>
          <p:nvPr/>
        </p:nvSpPr>
        <p:spPr>
          <a:xfrm>
            <a:off x="4599186" y="2719519"/>
            <a:ext cx="2520000" cy="108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EC7B83A-DCF2-4C0A-9DDE-4AB57E8DAD4A}"/>
              </a:ext>
            </a:extLst>
          </p:cNvPr>
          <p:cNvSpPr txBox="1"/>
          <p:nvPr/>
        </p:nvSpPr>
        <p:spPr>
          <a:xfrm>
            <a:off x="4624893" y="2798036"/>
            <a:ext cx="1051522" cy="53508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800"/>
              </a:lnSpc>
            </a:pPr>
            <a:r>
              <a:rPr lang="en-US" altLang="ja-JP" sz="1400" b="0" dirty="0">
                <a:solidFill>
                  <a:schemeClr val="tx1"/>
                </a:solidFill>
              </a:rPr>
              <a:t>4</a:t>
            </a:r>
            <a:r>
              <a:rPr lang="ja-JP" altLang="en-US" sz="1400" b="0" dirty="0">
                <a:solidFill>
                  <a:schemeClr val="tx1"/>
                </a:solidFill>
              </a:rPr>
              <a:t>本セット </a:t>
            </a:r>
          </a:p>
          <a:p>
            <a:pPr>
              <a:lnSpc>
                <a:spcPts val="1800"/>
              </a:lnSpc>
            </a:pPr>
            <a:r>
              <a:rPr lang="ja-JP" altLang="en-US" sz="1400" b="0" dirty="0">
                <a:solidFill>
                  <a:schemeClr val="tx1"/>
                </a:solidFill>
              </a:rPr>
              <a:t>参考価格 </a:t>
            </a:r>
            <a:endParaRPr lang="en-US" altLang="ja-JP" sz="1400" b="0" dirty="0">
              <a:solidFill>
                <a:schemeClr val="tx1"/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434CC29-E823-47F2-8EDE-7CAC5818F151}"/>
              </a:ext>
            </a:extLst>
          </p:cNvPr>
          <p:cNvSpPr txBox="1"/>
          <p:nvPr/>
        </p:nvSpPr>
        <p:spPr>
          <a:xfrm>
            <a:off x="757353" y="1481761"/>
            <a:ext cx="3850665" cy="1065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</a:t>
            </a:r>
            <a:r>
              <a:rPr lang="en-US" altLang="ja-JP" sz="16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TARGET</a:t>
            </a:r>
            <a:endParaRPr lang="ja-JP" altLang="en-US" sz="1600" b="1" i="0" dirty="0"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代～</a:t>
            </a: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代の女性。ノートや手帳など、</a:t>
            </a:r>
          </a:p>
          <a:p>
            <a:pPr>
              <a:lnSpc>
                <a:spcPct val="150000"/>
              </a:lnSpc>
            </a:pP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アナログ筆記を楽しむ人。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B3047DA-E86C-4F6A-9F9E-FCFE789B9F04}"/>
              </a:ext>
            </a:extLst>
          </p:cNvPr>
          <p:cNvSpPr/>
          <p:nvPr/>
        </p:nvSpPr>
        <p:spPr>
          <a:xfrm>
            <a:off x="835418" y="2673894"/>
            <a:ext cx="144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ECDBA246-4EDB-43B5-9028-45126A169E90}"/>
              </a:ext>
            </a:extLst>
          </p:cNvPr>
          <p:cNvSpPr/>
          <p:nvPr/>
        </p:nvSpPr>
        <p:spPr>
          <a:xfrm>
            <a:off x="2446357" y="2673894"/>
            <a:ext cx="162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A78A022-0F37-46F6-990B-2001ACAC8C97}"/>
              </a:ext>
            </a:extLst>
          </p:cNvPr>
          <p:cNvSpPr/>
          <p:nvPr/>
        </p:nvSpPr>
        <p:spPr>
          <a:xfrm>
            <a:off x="835419" y="2995908"/>
            <a:ext cx="1246441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2393202-6C2E-4103-9442-A0E37546BB8F}"/>
              </a:ext>
            </a:extLst>
          </p:cNvPr>
          <p:cNvSpPr/>
          <p:nvPr/>
        </p:nvSpPr>
        <p:spPr>
          <a:xfrm>
            <a:off x="2242992" y="2995908"/>
            <a:ext cx="108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9275B41-114D-4B1F-8C81-C231A63F0144}"/>
              </a:ext>
            </a:extLst>
          </p:cNvPr>
          <p:cNvSpPr/>
          <p:nvPr/>
        </p:nvSpPr>
        <p:spPr>
          <a:xfrm>
            <a:off x="835419" y="3327883"/>
            <a:ext cx="1764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B217EE8-1891-4187-8040-4DAC6231CCEA}"/>
              </a:ext>
            </a:extLst>
          </p:cNvPr>
          <p:cNvSpPr txBox="1"/>
          <p:nvPr/>
        </p:nvSpPr>
        <p:spPr>
          <a:xfrm>
            <a:off x="756107" y="2614567"/>
            <a:ext cx="3528166" cy="1019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手描きイラスト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ハンドレタリング</a:t>
            </a:r>
          </a:p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大人の塗り絵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おうち時間</a:t>
            </a:r>
          </a:p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バレットジャーナル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5890700-A0F6-4ACD-BEC0-0CFBDF8894C4}"/>
              </a:ext>
            </a:extLst>
          </p:cNvPr>
          <p:cNvSpPr txBox="1"/>
          <p:nvPr/>
        </p:nvSpPr>
        <p:spPr>
          <a:xfrm>
            <a:off x="4487148" y="2352017"/>
            <a:ext cx="2027355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dirty="0"/>
              <a:t>シャープ（</a:t>
            </a:r>
            <a:r>
              <a:rPr lang="en-US" altLang="ja-JP" sz="1400" dirty="0"/>
              <a:t>0.9mm</a:t>
            </a:r>
            <a:r>
              <a:rPr lang="ja-JP" altLang="en-US" sz="1400" dirty="0"/>
              <a:t>） </a:t>
            </a:r>
            <a:endParaRPr lang="en-US" altLang="ja-JP" sz="14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F66D1DE-8D52-4EBB-BBF3-E937E91649A2}"/>
              </a:ext>
            </a:extLst>
          </p:cNvPr>
          <p:cNvSpPr/>
          <p:nvPr/>
        </p:nvSpPr>
        <p:spPr>
          <a:xfrm>
            <a:off x="7211411" y="2719519"/>
            <a:ext cx="2520000" cy="108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323CEBA-5354-46E3-828C-D3E5A11EB140}"/>
              </a:ext>
            </a:extLst>
          </p:cNvPr>
          <p:cNvSpPr txBox="1"/>
          <p:nvPr/>
        </p:nvSpPr>
        <p:spPr>
          <a:xfrm>
            <a:off x="7109935" y="2352017"/>
            <a:ext cx="1724467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dirty="0"/>
              <a:t>替芯（</a:t>
            </a:r>
            <a:r>
              <a:rPr lang="en-US" altLang="ja-JP" sz="1400" dirty="0"/>
              <a:t>0.9mm</a:t>
            </a:r>
            <a:r>
              <a:rPr lang="ja-JP" altLang="en-US" sz="1400" dirty="0"/>
              <a:t>） </a:t>
            </a:r>
            <a:endParaRPr lang="en-US" altLang="ja-JP" sz="1400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D058B1A-8E85-4332-8F9F-6E36B86226EC}"/>
              </a:ext>
            </a:extLst>
          </p:cNvPr>
          <p:cNvSpPr txBox="1"/>
          <p:nvPr/>
        </p:nvSpPr>
        <p:spPr>
          <a:xfrm>
            <a:off x="4581172" y="3239530"/>
            <a:ext cx="2751511" cy="508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en-US" altLang="ja-JP" sz="20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¥1,100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1,000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7ACBB65-9D55-434F-AC47-690BAACFFF0D}"/>
              </a:ext>
            </a:extLst>
          </p:cNvPr>
          <p:cNvSpPr txBox="1"/>
          <p:nvPr/>
        </p:nvSpPr>
        <p:spPr>
          <a:xfrm>
            <a:off x="7253559" y="2798036"/>
            <a:ext cx="2329871" cy="53508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lnSpc>
                <a:spcPts val="1800"/>
              </a:lnSpc>
              <a:defRPr sz="1400" b="0" i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カラー芯</a:t>
            </a:r>
            <a:r>
              <a:rPr lang="en-US" altLang="ja-JP" dirty="0"/>
              <a:t>4</a:t>
            </a:r>
            <a:r>
              <a:rPr lang="ja-JP" altLang="en-US" dirty="0"/>
              <a:t>色</a:t>
            </a:r>
            <a:r>
              <a:rPr lang="en-US" altLang="ja-JP" dirty="0"/>
              <a:t> </a:t>
            </a:r>
            <a:r>
              <a:rPr lang="ja-JP" altLang="en-US" dirty="0"/>
              <a:t>各</a:t>
            </a:r>
            <a:r>
              <a:rPr lang="en-US" altLang="ja-JP" dirty="0"/>
              <a:t>2</a:t>
            </a:r>
            <a:r>
              <a:rPr lang="ja-JP" altLang="en-US" dirty="0"/>
              <a:t>本入</a:t>
            </a:r>
          </a:p>
          <a:p>
            <a:r>
              <a:rPr lang="ja-JP" altLang="en-US" dirty="0"/>
              <a:t>参考価格  </a:t>
            </a:r>
            <a:endParaRPr lang="en-US" altLang="ja-JP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A22B805-8769-4E90-8E37-64846E92D1B9}"/>
              </a:ext>
            </a:extLst>
          </p:cNvPr>
          <p:cNvSpPr txBox="1"/>
          <p:nvPr/>
        </p:nvSpPr>
        <p:spPr>
          <a:xfrm>
            <a:off x="7276350" y="3239530"/>
            <a:ext cx="2329870" cy="508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en-US" altLang="ja-JP" sz="20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¥220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200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071753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D678BEE-012E-4B4D-BD2E-AA54E65DA1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346699" cy="7559667"/>
          </a:xfrm>
          <a:prstGeom prst="rect">
            <a:avLst/>
          </a:prstGeom>
        </p:spPr>
      </p:pic>
      <p:pic>
        <p:nvPicPr>
          <p:cNvPr id="19" name="図 1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488B8937-2CBF-463C-89F8-ED9ACE10D9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75" r="2805" b="-15767"/>
          <a:stretch/>
        </p:blipFill>
        <p:spPr>
          <a:xfrm>
            <a:off x="8056881" y="0"/>
            <a:ext cx="2634932" cy="6408738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E73FA3F1-99ED-4835-89CF-F1F5B984AD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23" name="図 22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7407794-4CC3-48B9-98FF-05AC9E050B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7353" y="4411938"/>
            <a:ext cx="2664460" cy="3147737"/>
          </a:xfrm>
          <a:prstGeom prst="rect">
            <a:avLst/>
          </a:prstGeom>
        </p:spPr>
      </p:pic>
      <p:pic>
        <p:nvPicPr>
          <p:cNvPr id="25" name="図 24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FFF7CA3-FE9C-45AB-B836-504D553295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700" y="5759450"/>
            <a:ext cx="2698750" cy="180022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グラフィックス 27">
            <a:extLst>
              <a:ext uri="{FF2B5EF4-FFF2-40B4-BE49-F238E27FC236}">
                <a16:creationId xmlns:a16="http://schemas.microsoft.com/office/drawing/2014/main" id="{02923FC3-E19A-40BF-98A9-0233F7594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09379" y="723922"/>
            <a:ext cx="1214723" cy="387477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C3058C9-EBA5-453A-9430-E5EB7DAA5B73}"/>
              </a:ext>
            </a:extLst>
          </p:cNvPr>
          <p:cNvSpPr txBox="1"/>
          <p:nvPr/>
        </p:nvSpPr>
        <p:spPr bwMode="auto">
          <a:xfrm>
            <a:off x="754743" y="624344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08CC03FA-1E75-4152-A67F-B4230F07F5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43443" y="718791"/>
            <a:ext cx="2520950" cy="412750"/>
          </a:xfrm>
          <a:prstGeom prst="rect">
            <a:avLst/>
          </a:prstGeom>
        </p:spPr>
      </p:pic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4957D3AD-A8A7-4F0E-92F0-48D3AEAE2369}"/>
              </a:ext>
            </a:extLst>
          </p:cNvPr>
          <p:cNvSpPr/>
          <p:nvPr/>
        </p:nvSpPr>
        <p:spPr>
          <a:xfrm>
            <a:off x="8513319" y="2167127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DFA3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440A4F94-A795-4DB9-A501-F878D4356A48}"/>
              </a:ext>
            </a:extLst>
          </p:cNvPr>
          <p:cNvSpPr/>
          <p:nvPr/>
        </p:nvSpPr>
        <p:spPr>
          <a:xfrm>
            <a:off x="1207773" y="2167127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DFA3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38F5929-5648-4E8D-8010-C4262C3E649C}"/>
              </a:ext>
            </a:extLst>
          </p:cNvPr>
          <p:cNvSpPr/>
          <p:nvPr/>
        </p:nvSpPr>
        <p:spPr>
          <a:xfrm>
            <a:off x="1551238" y="1993538"/>
            <a:ext cx="7601649" cy="4586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5AF2964-88DA-4E47-8E6B-BD2112B58F3D}"/>
              </a:ext>
            </a:extLst>
          </p:cNvPr>
          <p:cNvSpPr txBox="1"/>
          <p:nvPr/>
        </p:nvSpPr>
        <p:spPr>
          <a:xfrm>
            <a:off x="1102653" y="1433007"/>
            <a:ext cx="1194997" cy="413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●機能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69536E49-ED17-44EA-9616-2E91AECB1F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149" y="2823453"/>
            <a:ext cx="5066348" cy="548640"/>
          </a:xfrm>
          <a:prstGeom prst="rect">
            <a:avLst/>
          </a:prstGeom>
        </p:spPr>
      </p:pic>
      <p:pic>
        <p:nvPicPr>
          <p:cNvPr id="49" name="図 48" descr="背景パターン&#10;&#10;自動的に生成された説明">
            <a:extLst>
              <a:ext uri="{FF2B5EF4-FFF2-40B4-BE49-F238E27FC236}">
                <a16:creationId xmlns:a16="http://schemas.microsoft.com/office/drawing/2014/main" id="{6C593129-D4AC-40ED-870D-ACBA3D70E9D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474" y="2446256"/>
            <a:ext cx="1279884" cy="1279884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B69660E0-D404-435F-9111-7DA8DB65F5FC}"/>
              </a:ext>
            </a:extLst>
          </p:cNvPr>
          <p:cNvSpPr txBox="1"/>
          <p:nvPr/>
        </p:nvSpPr>
        <p:spPr>
          <a:xfrm>
            <a:off x="1661036" y="4004364"/>
            <a:ext cx="424864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sz="1400" dirty="0"/>
              <a:t>①筆圧を調節することで自由な濃淡が表現できる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CED57FB-8FC1-43CD-A140-1D30DDF59EBF}"/>
              </a:ext>
            </a:extLst>
          </p:cNvPr>
          <p:cNvSpPr txBox="1"/>
          <p:nvPr/>
        </p:nvSpPr>
        <p:spPr>
          <a:xfrm>
            <a:off x="6025101" y="4004364"/>
            <a:ext cx="29642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dirty="0"/>
              <a:t>②</a:t>
            </a:r>
            <a:r>
              <a:rPr lang="en-US" altLang="ja-JP" dirty="0"/>
              <a:t>0.9mm</a:t>
            </a:r>
            <a:r>
              <a:rPr lang="ja-JP" altLang="en-US" dirty="0"/>
              <a:t>芯ならではの発色のよさ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FE3A680-D62E-43F0-9CA8-6FBC9AA6CE41}"/>
              </a:ext>
            </a:extLst>
          </p:cNvPr>
          <p:cNvSpPr txBox="1"/>
          <p:nvPr/>
        </p:nvSpPr>
        <p:spPr>
          <a:xfrm>
            <a:off x="1661036" y="4945368"/>
            <a:ext cx="42906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dirty="0"/>
              <a:t>③</a:t>
            </a:r>
            <a:r>
              <a:rPr lang="en-US" altLang="ja-JP" dirty="0"/>
              <a:t>EMOTT</a:t>
            </a:r>
            <a:r>
              <a:rPr lang="ja-JP" altLang="en-US" dirty="0"/>
              <a:t>サインペンと同じ色をラインナップ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19EBE65-C58E-4616-B78F-7E8423158914}"/>
              </a:ext>
            </a:extLst>
          </p:cNvPr>
          <p:cNvSpPr txBox="1"/>
          <p:nvPr/>
        </p:nvSpPr>
        <p:spPr>
          <a:xfrm>
            <a:off x="6025101" y="4945368"/>
            <a:ext cx="307182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dirty="0"/>
              <a:t>④サラサラした書き味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9BA34E6-781E-4E7D-BA57-753049AA2215}"/>
              </a:ext>
            </a:extLst>
          </p:cNvPr>
          <p:cNvSpPr txBox="1"/>
          <p:nvPr/>
        </p:nvSpPr>
        <p:spPr>
          <a:xfrm>
            <a:off x="1663724" y="5458105"/>
            <a:ext cx="20118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dirty="0"/>
              <a:t>⑤耐水性のある描線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1D26A29-FBF4-4E5D-BCBA-09AD69C7946E}"/>
              </a:ext>
            </a:extLst>
          </p:cNvPr>
          <p:cNvSpPr txBox="1"/>
          <p:nvPr/>
        </p:nvSpPr>
        <p:spPr>
          <a:xfrm>
            <a:off x="6025101" y="5458105"/>
            <a:ext cx="20118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dirty="0"/>
              <a:t>⑥消しゴムで消せる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3C1251E-113D-4250-AC8C-19721E69196B}"/>
              </a:ext>
            </a:extLst>
          </p:cNvPr>
          <p:cNvSpPr txBox="1"/>
          <p:nvPr/>
        </p:nvSpPr>
        <p:spPr>
          <a:xfrm>
            <a:off x="1605849" y="4417661"/>
            <a:ext cx="49552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sz="1200" dirty="0"/>
              <a:t>→①②により、表現したい描画の表情に深みをもたらすことができる</a:t>
            </a:r>
          </a:p>
        </p:txBody>
      </p:sp>
    </p:spTree>
    <p:extLst>
      <p:ext uri="{BB962C8B-B14F-4D97-AF65-F5344CB8AC3E}">
        <p14:creationId xmlns:p14="http://schemas.microsoft.com/office/powerpoint/2010/main" val="2890168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D678BEE-012E-4B4D-BD2E-AA54E65DA1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346699" cy="7559667"/>
          </a:xfrm>
          <a:prstGeom prst="rect">
            <a:avLst/>
          </a:prstGeom>
        </p:spPr>
      </p:pic>
      <p:pic>
        <p:nvPicPr>
          <p:cNvPr id="19" name="図 1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488B8937-2CBF-463C-89F8-ED9ACE10D9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75" r="2805" b="-15767"/>
          <a:stretch/>
        </p:blipFill>
        <p:spPr>
          <a:xfrm>
            <a:off x="8056881" y="0"/>
            <a:ext cx="2634932" cy="6408738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E73FA3F1-99ED-4835-89CF-F1F5B984AD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23" name="図 22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7407794-4CC3-48B9-98FF-05AC9E050B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7353" y="4411938"/>
            <a:ext cx="2664460" cy="3147737"/>
          </a:xfrm>
          <a:prstGeom prst="rect">
            <a:avLst/>
          </a:prstGeom>
        </p:spPr>
      </p:pic>
      <p:pic>
        <p:nvPicPr>
          <p:cNvPr id="25" name="図 24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FFF7CA3-FE9C-45AB-B836-504D553295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700" y="5759450"/>
            <a:ext cx="2698750" cy="180022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グラフィックス 27">
            <a:extLst>
              <a:ext uri="{FF2B5EF4-FFF2-40B4-BE49-F238E27FC236}">
                <a16:creationId xmlns:a16="http://schemas.microsoft.com/office/drawing/2014/main" id="{02923FC3-E19A-40BF-98A9-0233F7594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09379" y="723922"/>
            <a:ext cx="1214723" cy="387477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6E3EC1A6-D821-4D88-8E07-7795D5511CA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9498" y="707216"/>
            <a:ext cx="2520950" cy="412750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AB7C09C1-3779-47D7-8F96-E06B07B063B4}"/>
              </a:ext>
            </a:extLst>
          </p:cNvPr>
          <p:cNvSpPr txBox="1"/>
          <p:nvPr/>
        </p:nvSpPr>
        <p:spPr bwMode="auto">
          <a:xfrm>
            <a:off x="742862" y="597144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pic>
        <p:nvPicPr>
          <p:cNvPr id="58" name="図 57" descr="棒グラフ が含まれている画像&#10;&#10;自動的に生成された説明">
            <a:extLst>
              <a:ext uri="{FF2B5EF4-FFF2-40B4-BE49-F238E27FC236}">
                <a16:creationId xmlns:a16="http://schemas.microsoft.com/office/drawing/2014/main" id="{BBE2347B-DA43-46A8-B3D2-AE2EE386D4D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8"/>
          <a:stretch/>
        </p:blipFill>
        <p:spPr>
          <a:xfrm>
            <a:off x="2144420" y="1597422"/>
            <a:ext cx="3840480" cy="1839924"/>
          </a:xfrm>
          <a:prstGeom prst="rect">
            <a:avLst/>
          </a:prstGeom>
        </p:spPr>
      </p:pic>
      <p:pic>
        <p:nvPicPr>
          <p:cNvPr id="59" name="図 58" descr="グラフィカル ユーザー インターフェイス&#10;&#10;中程度の精度で自動的に生成された説明">
            <a:extLst>
              <a:ext uri="{FF2B5EF4-FFF2-40B4-BE49-F238E27FC236}">
                <a16:creationId xmlns:a16="http://schemas.microsoft.com/office/drawing/2014/main" id="{A8646BBE-1902-448F-8F05-70CDFE0C441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4"/>
          <a:stretch/>
        </p:blipFill>
        <p:spPr>
          <a:xfrm>
            <a:off x="1045015" y="4048722"/>
            <a:ext cx="3840480" cy="1846847"/>
          </a:xfrm>
          <a:prstGeom prst="rect">
            <a:avLst/>
          </a:prstGeom>
        </p:spPr>
      </p:pic>
      <p:pic>
        <p:nvPicPr>
          <p:cNvPr id="60" name="図 5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41A4406D-F73B-434F-A20A-1BFD67288476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2"/>
          <a:stretch/>
        </p:blipFill>
        <p:spPr>
          <a:xfrm>
            <a:off x="5729095" y="4022611"/>
            <a:ext cx="3840480" cy="1844608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65F7F35C-77CD-4AB2-BF38-7D245AD4DCCD}"/>
              </a:ext>
            </a:extLst>
          </p:cNvPr>
          <p:cNvSpPr txBox="1"/>
          <p:nvPr/>
        </p:nvSpPr>
        <p:spPr>
          <a:xfrm>
            <a:off x="6001888" y="1872560"/>
            <a:ext cx="4008928" cy="79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爽やかで清々しい青空や草木を思わせるナチュラルな色合いに</a:t>
            </a:r>
          </a:p>
          <a:p>
            <a:pPr>
              <a:lnSpc>
                <a:spcPts val="1400"/>
              </a:lnSpc>
            </a:pP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ストレスに乱された精神を鎮める沈静な色と新たな活力を生む</a:t>
            </a:r>
          </a:p>
          <a:p>
            <a:pPr>
              <a:lnSpc>
                <a:spcPts val="1400"/>
              </a:lnSpc>
            </a:pP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鮮やかなレッドをアクセントとしています。</a:t>
            </a:r>
          </a:p>
          <a:p>
            <a:pPr>
              <a:lnSpc>
                <a:spcPts val="1400"/>
              </a:lnSpc>
            </a:pPr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日々を忙しく生きる人々に、癒しと活力を与えるカラーグループです。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434C253-D67F-4D80-9A95-FC863D82A758}"/>
              </a:ext>
            </a:extLst>
          </p:cNvPr>
          <p:cNvSpPr txBox="1"/>
          <p:nvPr/>
        </p:nvSpPr>
        <p:spPr>
          <a:xfrm>
            <a:off x="6375005" y="1573105"/>
            <a:ext cx="363095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050">
                <a:latin typeface="A-OTF 新ゴ Pr6 DB" panose="020B0600000000000000" pitchFamily="34" charset="-128"/>
                <a:ea typeface="A-OTF 新ゴ Pr6 DB" panose="020B0600000000000000" pitchFamily="34" charset="-128"/>
              </a:defRPr>
            </a:lvl1pPr>
          </a:lstStyle>
          <a:p>
            <a:r>
              <a:rPr lang="en-US" altLang="ja-JP" dirty="0"/>
              <a:t>REFRESH COLOR</a:t>
            </a:r>
            <a:r>
              <a:rPr lang="ja-JP" altLang="en-US" dirty="0"/>
              <a:t>　活力に目覚めるカラー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8A55AE0-5BCC-4FE4-A09D-AC5966727A94}"/>
              </a:ext>
            </a:extLst>
          </p:cNvPr>
          <p:cNvSpPr txBox="1"/>
          <p:nvPr/>
        </p:nvSpPr>
        <p:spPr>
          <a:xfrm>
            <a:off x="1379251" y="3591070"/>
            <a:ext cx="269045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TROPICAL COLOR</a:t>
            </a:r>
            <a:br>
              <a:rPr lang="ja-JP" altLang="en-US" sz="105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</a:br>
            <a:r>
              <a:rPr lang="ja-JP" altLang="en-US" sz="105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太陽の恵みを受けたトロピカル・カラー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35D07D47-70BC-4E88-9238-8F29511E7C23}"/>
              </a:ext>
            </a:extLst>
          </p:cNvPr>
          <p:cNvSpPr txBox="1"/>
          <p:nvPr/>
        </p:nvSpPr>
        <p:spPr>
          <a:xfrm>
            <a:off x="931111" y="5736869"/>
            <a:ext cx="3964233" cy="7905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1400"/>
              </a:lnSpc>
              <a:defRPr sz="900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リゾートを彩る花々や葉のライトピンクとライトグリーン。トロピカルジュースのように魅惑的なカラーのオレンジやフューシャ。太陽の恵みを受けた大自然からアクティブなエネルギーをチャージする、南国のムード溢れるラインナップです。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3E3D400C-D79D-4E9F-85DB-444B30350AFF}"/>
              </a:ext>
            </a:extLst>
          </p:cNvPr>
          <p:cNvSpPr txBox="1"/>
          <p:nvPr/>
        </p:nvSpPr>
        <p:spPr>
          <a:xfrm>
            <a:off x="5654285" y="5736869"/>
            <a:ext cx="4090331" cy="7905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1400"/>
              </a:lnSpc>
              <a:defRPr sz="900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深みのあるダークグレイッシュなトーンとイエローイッシュなカラーでまとめた、味わい深くどこか懐かしいカラーグループです。古き良き時代の暮らしを伝える</a:t>
            </a:r>
            <a:r>
              <a:rPr lang="ja-JP" altLang="en-US"/>
              <a:t>落ち着いた基本</a:t>
            </a:r>
            <a:r>
              <a:rPr lang="en-US" altLang="ja-JP"/>
              <a:t>4</a:t>
            </a:r>
            <a:r>
              <a:rPr lang="ja-JP" altLang="en-US"/>
              <a:t>色</a:t>
            </a:r>
            <a:r>
              <a:rPr lang="en-US" altLang="ja-JP" dirty="0"/>
              <a:t>(</a:t>
            </a:r>
            <a:r>
              <a:rPr lang="ja-JP" altLang="en-US" dirty="0"/>
              <a:t>青・緑・黄</a:t>
            </a:r>
            <a:r>
              <a:rPr lang="ja-JP" altLang="en-US"/>
              <a:t>・赤</a:t>
            </a:r>
            <a:r>
              <a:rPr lang="en-US" altLang="ja-JP" dirty="0"/>
              <a:t>)</a:t>
            </a:r>
            <a:r>
              <a:rPr lang="ja-JP" altLang="en-US" dirty="0"/>
              <a:t>のベーシックなラインナップとなります。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36347F01-544F-42C3-A933-443A5CEFC2C4}"/>
              </a:ext>
            </a:extLst>
          </p:cNvPr>
          <p:cNvSpPr txBox="1"/>
          <p:nvPr/>
        </p:nvSpPr>
        <p:spPr>
          <a:xfrm>
            <a:off x="6102142" y="3556345"/>
            <a:ext cx="300037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050">
                <a:latin typeface="A-OTF 新ゴ Pr6 DB" panose="020B0600000000000000" pitchFamily="34" charset="-128"/>
                <a:ea typeface="A-OTF 新ゴ Pr6 DB" panose="020B0600000000000000" pitchFamily="34" charset="-128"/>
              </a:defRPr>
            </a:lvl1pPr>
          </a:lstStyle>
          <a:p>
            <a:r>
              <a:rPr lang="en-US" altLang="ja-JP" dirty="0"/>
              <a:t>NOSTALGIC COLOR</a:t>
            </a:r>
            <a:br>
              <a:rPr lang="ja-JP" altLang="en-US" dirty="0"/>
            </a:br>
            <a:r>
              <a:rPr lang="ja-JP" altLang="en-US" dirty="0"/>
              <a:t>古き良きを伝えるノスタルジックな色合い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D69BEDE-B161-41A4-9D55-E199B3954EC1}"/>
              </a:ext>
            </a:extLst>
          </p:cNvPr>
          <p:cNvSpPr txBox="1"/>
          <p:nvPr/>
        </p:nvSpPr>
        <p:spPr>
          <a:xfrm>
            <a:off x="5650030" y="3530457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i="0" dirty="0">
                <a:solidFill>
                  <a:srgbClr val="BCBCBC"/>
                </a:solidFill>
                <a:effectLst/>
                <a:latin typeface="Noto Sans JP"/>
              </a:rPr>
              <a:t>03</a:t>
            </a:r>
            <a:endParaRPr lang="ja-JP" altLang="en-US" sz="2400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A1E8218C-1619-476F-8F4F-F2C32365CBF5}"/>
              </a:ext>
            </a:extLst>
          </p:cNvPr>
          <p:cNvSpPr txBox="1"/>
          <p:nvPr/>
        </p:nvSpPr>
        <p:spPr>
          <a:xfrm>
            <a:off x="923925" y="3565182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i="0" dirty="0">
                <a:solidFill>
                  <a:srgbClr val="BCBCBC"/>
                </a:solidFill>
                <a:effectLst/>
                <a:latin typeface="Noto Sans JP"/>
              </a:rPr>
              <a:t>02</a:t>
            </a:r>
            <a:endParaRPr lang="ja-JP" altLang="en-US" sz="2400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5B481B09-70BB-41E4-A0A4-E8771C086F69}"/>
              </a:ext>
            </a:extLst>
          </p:cNvPr>
          <p:cNvSpPr txBox="1"/>
          <p:nvPr/>
        </p:nvSpPr>
        <p:spPr>
          <a:xfrm>
            <a:off x="5984900" y="1457409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i="0" dirty="0">
                <a:solidFill>
                  <a:srgbClr val="BCBCBC"/>
                </a:solidFill>
                <a:effectLst/>
                <a:latin typeface="Noto Sans JP"/>
              </a:rPr>
              <a:t>01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89092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D678BEE-012E-4B4D-BD2E-AA54E65DA1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346699" cy="7559667"/>
          </a:xfrm>
          <a:prstGeom prst="rect">
            <a:avLst/>
          </a:prstGeom>
        </p:spPr>
      </p:pic>
      <p:pic>
        <p:nvPicPr>
          <p:cNvPr id="19" name="図 1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488B8937-2CBF-463C-89F8-ED9ACE10D9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75" r="2805" b="-15767"/>
          <a:stretch/>
        </p:blipFill>
        <p:spPr>
          <a:xfrm>
            <a:off x="8056881" y="0"/>
            <a:ext cx="2634932" cy="6408738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E73FA3F1-99ED-4835-89CF-F1F5B984AD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23" name="図 22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7407794-4CC3-48B9-98FF-05AC9E050B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7353" y="4411938"/>
            <a:ext cx="2664460" cy="3147737"/>
          </a:xfrm>
          <a:prstGeom prst="rect">
            <a:avLst/>
          </a:prstGeom>
        </p:spPr>
      </p:pic>
      <p:pic>
        <p:nvPicPr>
          <p:cNvPr id="25" name="図 24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FFF7CA3-FE9C-45AB-B836-504D553295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700" y="5759450"/>
            <a:ext cx="2698750" cy="180022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グラフィックス 27">
            <a:extLst>
              <a:ext uri="{FF2B5EF4-FFF2-40B4-BE49-F238E27FC236}">
                <a16:creationId xmlns:a16="http://schemas.microsoft.com/office/drawing/2014/main" id="{02923FC3-E19A-40BF-98A9-0233F7594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09379" y="723922"/>
            <a:ext cx="1214723" cy="387477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BDAE892-36DC-4AAC-B69F-609FAB0A1703}"/>
              </a:ext>
            </a:extLst>
          </p:cNvPr>
          <p:cNvSpPr txBox="1"/>
          <p:nvPr/>
        </p:nvSpPr>
        <p:spPr bwMode="auto">
          <a:xfrm>
            <a:off x="768940" y="619478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描画見本</a:t>
            </a:r>
            <a:endParaRPr kumimoji="1" lang="ja-JP" altLang="en-US" sz="2800" kern="0" dirty="0">
              <a:latin typeface="A-OTF UD新ゴ Pro DB" pitchFamily="34" charset="-128"/>
              <a:ea typeface="A-OTF UD新ゴ Pro DB" pitchFamily="34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D2B11AF-C544-4C54-97A5-485A78CE7EA5}"/>
              </a:ext>
            </a:extLst>
          </p:cNvPr>
          <p:cNvSpPr txBox="1"/>
          <p:nvPr/>
        </p:nvSpPr>
        <p:spPr>
          <a:xfrm>
            <a:off x="1500304" y="1942696"/>
            <a:ext cx="7700878" cy="32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>
            <a:defPPr>
              <a:defRPr lang="ja-JP"/>
            </a:defPPr>
            <a:lvl1pPr>
              <a:lnSpc>
                <a:spcPts val="1600"/>
              </a:lnSpc>
              <a:defRPr sz="1100">
                <a:latin typeface="A-OTF UD新ゴ Pro L" panose="020B0300000000000000" pitchFamily="34" charset="-128"/>
                <a:ea typeface="A-OTF UD新ゴ Pro L" panose="020B0300000000000000" pitchFamily="34" charset="-128"/>
              </a:defRPr>
            </a:lvl1pPr>
          </a:lstStyle>
          <a:p>
            <a:pPr algn="ctr"/>
            <a:r>
              <a:rPr lang="ja-JP" altLang="en-US" sz="16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カラーシャープだからできるグラデーションを活かした柔らかい質感で描けます。</a:t>
            </a:r>
          </a:p>
        </p:txBody>
      </p:sp>
      <p:pic>
        <p:nvPicPr>
          <p:cNvPr id="30" name="図 29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EB27526A-D936-4B77-A322-55E2602F7BE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66" y="2726477"/>
            <a:ext cx="8572500" cy="230505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4C674511-3234-494C-A71A-64341D2317E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71156" y="718792"/>
            <a:ext cx="2520950" cy="41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907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D678BEE-012E-4B4D-BD2E-AA54E65DA1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346699" cy="7559667"/>
          </a:xfrm>
          <a:prstGeom prst="rect">
            <a:avLst/>
          </a:prstGeom>
        </p:spPr>
      </p:pic>
      <p:pic>
        <p:nvPicPr>
          <p:cNvPr id="19" name="図 1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488B8937-2CBF-463C-89F8-ED9ACE10D9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75" r="2805" b="-15767"/>
          <a:stretch/>
        </p:blipFill>
        <p:spPr>
          <a:xfrm>
            <a:off x="8056881" y="0"/>
            <a:ext cx="2634932" cy="6408738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E73FA3F1-99ED-4835-89CF-F1F5B984AD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23" name="図 22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7407794-4CC3-48B9-98FF-05AC9E050B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7353" y="4411938"/>
            <a:ext cx="2664460" cy="3147737"/>
          </a:xfrm>
          <a:prstGeom prst="rect">
            <a:avLst/>
          </a:prstGeom>
        </p:spPr>
      </p:pic>
      <p:pic>
        <p:nvPicPr>
          <p:cNvPr id="25" name="図 24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FFF7CA3-FE9C-45AB-B836-504D553295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700" y="5759450"/>
            <a:ext cx="2698750" cy="180022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グラフィックス 27">
            <a:extLst>
              <a:ext uri="{FF2B5EF4-FFF2-40B4-BE49-F238E27FC236}">
                <a16:creationId xmlns:a16="http://schemas.microsoft.com/office/drawing/2014/main" id="{02923FC3-E19A-40BF-98A9-0233F7594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09379" y="723922"/>
            <a:ext cx="1214723" cy="387477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384C624-C663-407E-8DAD-BA08CF1CCC87}"/>
              </a:ext>
            </a:extLst>
          </p:cNvPr>
          <p:cNvSpPr txBox="1"/>
          <p:nvPr/>
        </p:nvSpPr>
        <p:spPr bwMode="auto">
          <a:xfrm>
            <a:off x="777891" y="624345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ECAE45D6-E3A7-4F80-938B-AE8DED662E8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50776" b="8579"/>
          <a:stretch/>
        </p:blipFill>
        <p:spPr>
          <a:xfrm>
            <a:off x="2466591" y="718792"/>
            <a:ext cx="1240902" cy="377337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7E491B7-BB8A-4BC6-8470-2BE19E41F86D}"/>
              </a:ext>
            </a:extLst>
          </p:cNvPr>
          <p:cNvSpPr/>
          <p:nvPr/>
        </p:nvSpPr>
        <p:spPr>
          <a:xfrm>
            <a:off x="7053015" y="2838675"/>
            <a:ext cx="2628000" cy="972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D08FADD-A38A-4ACD-ADA5-B9A8633F9309}"/>
              </a:ext>
            </a:extLst>
          </p:cNvPr>
          <p:cNvSpPr txBox="1"/>
          <p:nvPr/>
        </p:nvSpPr>
        <p:spPr>
          <a:xfrm>
            <a:off x="7110398" y="2916536"/>
            <a:ext cx="2408239" cy="3028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800"/>
              </a:lnSpc>
            </a:pPr>
            <a:r>
              <a:rPr lang="en-US" altLang="ja-JP" sz="1400" b="0" dirty="0">
                <a:solidFill>
                  <a:schemeClr val="tx1"/>
                </a:solidFill>
              </a:rPr>
              <a:t>5</a:t>
            </a:r>
            <a:r>
              <a:rPr lang="ja-JP" altLang="en-US" sz="1400" b="0" dirty="0">
                <a:solidFill>
                  <a:schemeClr val="tx1"/>
                </a:solidFill>
              </a:rPr>
              <a:t>本セット 参考価格 </a:t>
            </a:r>
            <a:endParaRPr lang="en-US" altLang="ja-JP" sz="1400" b="0" dirty="0">
              <a:solidFill>
                <a:schemeClr val="tx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D489D9B-CC1E-4120-B48E-F925DC712032}"/>
              </a:ext>
            </a:extLst>
          </p:cNvPr>
          <p:cNvSpPr txBox="1"/>
          <p:nvPr/>
        </p:nvSpPr>
        <p:spPr>
          <a:xfrm>
            <a:off x="745777" y="1435463"/>
            <a:ext cx="3850665" cy="1065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</a:t>
            </a:r>
            <a:r>
              <a:rPr lang="en-US" altLang="ja-JP" sz="16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TARGET</a:t>
            </a:r>
            <a:endParaRPr lang="ja-JP" altLang="en-US" sz="1600" b="1" i="0" dirty="0"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代～</a:t>
            </a: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代の女性。ノートや手帳など、</a:t>
            </a:r>
          </a:p>
          <a:p>
            <a:pPr>
              <a:lnSpc>
                <a:spcPct val="150000"/>
              </a:lnSpc>
            </a:pP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アナログ筆記を楽しむ人。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FFA99CB-F886-4428-9629-6A78EEE57363}"/>
              </a:ext>
            </a:extLst>
          </p:cNvPr>
          <p:cNvSpPr/>
          <p:nvPr/>
        </p:nvSpPr>
        <p:spPr>
          <a:xfrm>
            <a:off x="823842" y="2627596"/>
            <a:ext cx="144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81FA800-3029-484D-8BC4-4EFCD5C114A6}"/>
              </a:ext>
            </a:extLst>
          </p:cNvPr>
          <p:cNvSpPr/>
          <p:nvPr/>
        </p:nvSpPr>
        <p:spPr>
          <a:xfrm>
            <a:off x="2434781" y="2627596"/>
            <a:ext cx="162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ACDA807-78AA-4FC4-90A6-E46D0E4D0558}"/>
              </a:ext>
            </a:extLst>
          </p:cNvPr>
          <p:cNvSpPr/>
          <p:nvPr/>
        </p:nvSpPr>
        <p:spPr>
          <a:xfrm>
            <a:off x="823843" y="2949610"/>
            <a:ext cx="1246441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BF6932E-D210-4468-9775-F15E30A34CB0}"/>
              </a:ext>
            </a:extLst>
          </p:cNvPr>
          <p:cNvSpPr/>
          <p:nvPr/>
        </p:nvSpPr>
        <p:spPr>
          <a:xfrm>
            <a:off x="2231416" y="2949610"/>
            <a:ext cx="108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6A962A5-FAAE-42E4-B040-33BC54F7C366}"/>
              </a:ext>
            </a:extLst>
          </p:cNvPr>
          <p:cNvSpPr/>
          <p:nvPr/>
        </p:nvSpPr>
        <p:spPr>
          <a:xfrm>
            <a:off x="823843" y="3281585"/>
            <a:ext cx="1764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FFB2303-B739-4D2D-A647-597D2DE4BB4D}"/>
              </a:ext>
            </a:extLst>
          </p:cNvPr>
          <p:cNvSpPr txBox="1"/>
          <p:nvPr/>
        </p:nvSpPr>
        <p:spPr>
          <a:xfrm>
            <a:off x="744531" y="2568269"/>
            <a:ext cx="3528166" cy="1019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手描きイラスト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ハンドレタリング</a:t>
            </a:r>
          </a:p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大人の塗り絵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おうち時間</a:t>
            </a:r>
          </a:p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バレットジャーナル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2CDBD10-599F-4629-96DF-C9683BC1DB18}"/>
              </a:ext>
            </a:extLst>
          </p:cNvPr>
          <p:cNvSpPr txBox="1"/>
          <p:nvPr/>
        </p:nvSpPr>
        <p:spPr>
          <a:xfrm>
            <a:off x="7110147" y="3096412"/>
            <a:ext cx="2751511" cy="508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en-US" altLang="ja-JP" sz="20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¥1,100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1,000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A6C6D89-0144-4DEC-8664-5E7DF31EA892}"/>
              </a:ext>
            </a:extLst>
          </p:cNvPr>
          <p:cNvSpPr txBox="1"/>
          <p:nvPr/>
        </p:nvSpPr>
        <p:spPr>
          <a:xfrm>
            <a:off x="7145310" y="3529947"/>
            <a:ext cx="1538722" cy="3042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800"/>
              </a:lnSpc>
            </a:pPr>
            <a:r>
              <a:rPr lang="ja-JP" altLang="en-US" sz="1400" b="0">
                <a:solidFill>
                  <a:schemeClr val="tx1"/>
                </a:solidFill>
              </a:rPr>
              <a:t>描線幅</a:t>
            </a:r>
            <a:r>
              <a:rPr lang="en-US" altLang="ja-JP" sz="1400" b="0" dirty="0">
                <a:solidFill>
                  <a:schemeClr val="tx1"/>
                </a:solidFill>
              </a:rPr>
              <a:t>0.4mm</a:t>
            </a:r>
            <a:endParaRPr lang="ja-JP" altLang="en-US" sz="1400" b="0" dirty="0">
              <a:solidFill>
                <a:schemeClr val="tx1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26D5035-22A0-4D94-A731-FC41D122DBC9}"/>
              </a:ext>
            </a:extLst>
          </p:cNvPr>
          <p:cNvSpPr txBox="1"/>
          <p:nvPr/>
        </p:nvSpPr>
        <p:spPr>
          <a:xfrm>
            <a:off x="4662737" y="1882870"/>
            <a:ext cx="5508376" cy="56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これまであった</a:t>
            </a:r>
            <a:r>
              <a:rPr lang="en-US" altLang="ja-JP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8</a:t>
            </a:r>
            <a:r>
              <a:rPr lang="ja-JP" altLang="en-US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つのカラーグループに、</a:t>
            </a:r>
            <a:r>
              <a:rPr lang="en-US" altLang="ja-JP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</a:t>
            </a:r>
            <a:r>
              <a:rPr lang="ja-JP" altLang="en-US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つの新しいカラーグループを追加します。</a:t>
            </a:r>
            <a:br>
              <a:rPr lang="ja-JP" altLang="en-US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ニュアンス</a:t>
            </a:r>
            <a:r>
              <a:rPr lang="en-US" altLang="ja-JP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ボタニカル</a:t>
            </a:r>
            <a:r>
              <a:rPr lang="en-US" altLang="ja-JP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ミッドナイト</a:t>
            </a:r>
            <a:r>
              <a:rPr lang="en-US" altLang="ja-JP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105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バーチャル</a:t>
            </a:r>
          </a:p>
        </p:txBody>
      </p:sp>
      <p:pic>
        <p:nvPicPr>
          <p:cNvPr id="41" name="図 40" descr="ピンク が含まれている画像&#10;&#10;自動的に生成された説明">
            <a:extLst>
              <a:ext uri="{FF2B5EF4-FFF2-40B4-BE49-F238E27FC236}">
                <a16:creationId xmlns:a16="http://schemas.microsoft.com/office/drawing/2014/main" id="{64A2E52E-4ACD-467C-BB72-4C0C5CB2550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7" b="2012"/>
          <a:stretch/>
        </p:blipFill>
        <p:spPr>
          <a:xfrm>
            <a:off x="1010855" y="4006460"/>
            <a:ext cx="8686800" cy="254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33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D678BEE-012E-4B4D-BD2E-AA54E65DA1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346699" cy="7559667"/>
          </a:xfrm>
          <a:prstGeom prst="rect">
            <a:avLst/>
          </a:prstGeom>
        </p:spPr>
      </p:pic>
      <p:pic>
        <p:nvPicPr>
          <p:cNvPr id="19" name="図 1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488B8937-2CBF-463C-89F8-ED9ACE10D9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75" r="2805" b="-15767"/>
          <a:stretch/>
        </p:blipFill>
        <p:spPr>
          <a:xfrm>
            <a:off x="8056881" y="0"/>
            <a:ext cx="2634932" cy="6408738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E73FA3F1-99ED-4835-89CF-F1F5B984AD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23" name="図 22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7407794-4CC3-48B9-98FF-05AC9E050B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7353" y="4411938"/>
            <a:ext cx="2664460" cy="3147737"/>
          </a:xfrm>
          <a:prstGeom prst="rect">
            <a:avLst/>
          </a:prstGeom>
        </p:spPr>
      </p:pic>
      <p:pic>
        <p:nvPicPr>
          <p:cNvPr id="25" name="図 24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FFF7CA3-FE9C-45AB-B836-504D553295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700" y="5759450"/>
            <a:ext cx="2698750" cy="180022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グラフィックス 27">
            <a:extLst>
              <a:ext uri="{FF2B5EF4-FFF2-40B4-BE49-F238E27FC236}">
                <a16:creationId xmlns:a16="http://schemas.microsoft.com/office/drawing/2014/main" id="{02923FC3-E19A-40BF-98A9-0233F7594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09379" y="723922"/>
            <a:ext cx="1214723" cy="387477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C93BA2ED-101C-4887-8CC1-9A46DAF6082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51428" b="8188"/>
          <a:stretch/>
        </p:blipFill>
        <p:spPr>
          <a:xfrm>
            <a:off x="3161071" y="707216"/>
            <a:ext cx="1224486" cy="378956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D149443-4F8B-4AC6-A516-56828210B79C}"/>
              </a:ext>
            </a:extLst>
          </p:cNvPr>
          <p:cNvSpPr txBox="1"/>
          <p:nvPr/>
        </p:nvSpPr>
        <p:spPr bwMode="auto">
          <a:xfrm>
            <a:off x="754435" y="597144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C53543BC-B094-4E24-AF91-F74A37F2F6F8}"/>
              </a:ext>
            </a:extLst>
          </p:cNvPr>
          <p:cNvGrpSpPr/>
          <p:nvPr/>
        </p:nvGrpSpPr>
        <p:grpSpPr>
          <a:xfrm>
            <a:off x="1155637" y="2081707"/>
            <a:ext cx="3857769" cy="2142989"/>
            <a:chOff x="2844878" y="1283789"/>
            <a:chExt cx="3857769" cy="2142989"/>
          </a:xfrm>
        </p:grpSpPr>
        <p:pic>
          <p:nvPicPr>
            <p:cNvPr id="51" name="図 50" descr="文字と絵のコラージュ&#10;&#10;低い精度で自動的に生成された説明">
              <a:extLst>
                <a:ext uri="{FF2B5EF4-FFF2-40B4-BE49-F238E27FC236}">
                  <a16:creationId xmlns:a16="http://schemas.microsoft.com/office/drawing/2014/main" id="{D6652A57-6C1A-4C7F-9733-C983BD6254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4878" y="1354138"/>
              <a:ext cx="3840480" cy="2072640"/>
            </a:xfrm>
            <a:prstGeom prst="rect">
              <a:avLst/>
            </a:prstGeom>
          </p:spPr>
        </p:pic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050A7B5-882E-447A-913C-6EF5EB6075C2}"/>
                </a:ext>
              </a:extLst>
            </p:cNvPr>
            <p:cNvSpPr/>
            <p:nvPr/>
          </p:nvSpPr>
          <p:spPr>
            <a:xfrm>
              <a:off x="6067491" y="1283789"/>
              <a:ext cx="635156" cy="2334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8B53A67-FF37-4F15-A3F7-26BFEACD0015}"/>
              </a:ext>
            </a:extLst>
          </p:cNvPr>
          <p:cNvGrpSpPr/>
          <p:nvPr/>
        </p:nvGrpSpPr>
        <p:grpSpPr>
          <a:xfrm>
            <a:off x="1080990" y="4492958"/>
            <a:ext cx="3950432" cy="1348996"/>
            <a:chOff x="5017716" y="1613598"/>
            <a:chExt cx="3950432" cy="1348996"/>
          </a:xfrm>
        </p:grpSpPr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21ACE69D-82B0-4F5B-9E9E-AAB99AE3CF83}"/>
                </a:ext>
              </a:extLst>
            </p:cNvPr>
            <p:cNvSpPr txBox="1"/>
            <p:nvPr/>
          </p:nvSpPr>
          <p:spPr>
            <a:xfrm>
              <a:off x="5017716" y="1613598"/>
              <a:ext cx="60911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400" b="1" i="0" dirty="0">
                  <a:solidFill>
                    <a:srgbClr val="BCBCBC"/>
                  </a:solidFill>
                  <a:effectLst/>
                  <a:latin typeface="Noto Sans JP"/>
                </a:rPr>
                <a:t>09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62D2B87E-8A14-4D51-8E75-1C284A85C800}"/>
                </a:ext>
              </a:extLst>
            </p:cNvPr>
            <p:cNvSpPr txBox="1"/>
            <p:nvPr/>
          </p:nvSpPr>
          <p:spPr>
            <a:xfrm>
              <a:off x="5443686" y="1740853"/>
              <a:ext cx="3499317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ja-JP"/>
              </a:defPPr>
              <a:lvl1pPr>
                <a:defRPr sz="1050">
                  <a:latin typeface="A-OTF 新ゴ Pr6 DB" panose="020B0600000000000000" pitchFamily="34" charset="-128"/>
                  <a:ea typeface="A-OTF 新ゴ Pr6 DB" panose="020B0600000000000000" pitchFamily="34" charset="-128"/>
                </a:defRPr>
              </a:lvl1pPr>
            </a:lstStyle>
            <a:p>
              <a:r>
                <a:rPr lang="en-US" altLang="ja-JP" dirty="0"/>
                <a:t>NUANCE COLOR  </a:t>
              </a:r>
              <a:r>
                <a:rPr lang="ja-JP" altLang="en-US" dirty="0"/>
                <a:t>心地よい安らぎの色合い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BD914125-5CB0-4DC4-95EB-E71DBD9BEF63}"/>
                </a:ext>
              </a:extLst>
            </p:cNvPr>
            <p:cNvSpPr txBox="1"/>
            <p:nvPr/>
          </p:nvSpPr>
          <p:spPr>
            <a:xfrm>
              <a:off x="5069285" y="2066258"/>
              <a:ext cx="3898863" cy="8963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ja-JP"/>
              </a:defPPr>
              <a:lvl1pPr>
                <a:defRPr sz="900">
                  <a:latin typeface="A-OTF 新ゴ Pr6 L" panose="020B0300000000000000" pitchFamily="34" charset="-128"/>
                  <a:ea typeface="A-OTF 新ゴ Pr6 L" panose="020B0300000000000000" pitchFamily="34" charset="-128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ja-JP" altLang="en-US" dirty="0"/>
                <a:t>ナチュラルな素材と共に心地よくシンプルに暮らす、ニューノーマルな時代に寄り添う色として、クールでミニマムなサックスブルーと</a:t>
              </a:r>
            </a:p>
            <a:p>
              <a:pPr>
                <a:lnSpc>
                  <a:spcPct val="150000"/>
                </a:lnSpc>
              </a:pPr>
              <a:r>
                <a:rPr lang="ja-JP" altLang="en-US" dirty="0"/>
                <a:t>シーフォグに落ち着いた雰囲気を醸し出すスレートブルーを加え、</a:t>
              </a:r>
            </a:p>
            <a:p>
              <a:pPr>
                <a:lnSpc>
                  <a:spcPct val="150000"/>
                </a:lnSpc>
              </a:pPr>
              <a:r>
                <a:rPr lang="ja-JP" altLang="en-US" dirty="0"/>
                <a:t>自然素材の無垢なエクリュ、アッシュローズが安らぎを与えてくれます。</a:t>
              </a: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726260E-31F3-48F4-81D4-E7195E473D95}"/>
              </a:ext>
            </a:extLst>
          </p:cNvPr>
          <p:cNvSpPr/>
          <p:nvPr/>
        </p:nvSpPr>
        <p:spPr>
          <a:xfrm>
            <a:off x="2725169" y="2118177"/>
            <a:ext cx="352277" cy="1698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図 47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B55F125E-3239-4638-8EC6-92535F921AA7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03"/>
          <a:stretch/>
        </p:blipFill>
        <p:spPr>
          <a:xfrm>
            <a:off x="2769855" y="2193995"/>
            <a:ext cx="336100" cy="284768"/>
          </a:xfrm>
          <a:prstGeom prst="rect">
            <a:avLst/>
          </a:prstGeom>
        </p:spPr>
      </p:pic>
      <p:pic>
        <p:nvPicPr>
          <p:cNvPr id="49" name="図 48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27FF216B-ABED-45DD-B246-B3621EDB7BB3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03"/>
          <a:stretch/>
        </p:blipFill>
        <p:spPr>
          <a:xfrm>
            <a:off x="2769855" y="2629348"/>
            <a:ext cx="336100" cy="284768"/>
          </a:xfrm>
          <a:prstGeom prst="rect">
            <a:avLst/>
          </a:prstGeom>
        </p:spPr>
      </p:pic>
      <p:pic>
        <p:nvPicPr>
          <p:cNvPr id="50" name="図 49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6BE67538-E3E1-472A-8DC0-D1B77CDF47AA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03"/>
          <a:stretch/>
        </p:blipFill>
        <p:spPr>
          <a:xfrm>
            <a:off x="2769855" y="3487661"/>
            <a:ext cx="336100" cy="284768"/>
          </a:xfrm>
          <a:prstGeom prst="rect">
            <a:avLst/>
          </a:prstGeom>
        </p:spPr>
      </p:pic>
      <p:pic>
        <p:nvPicPr>
          <p:cNvPr id="63" name="図 62" descr="文字と絵のコラージュ&#10;&#10;低い精度で自動的に生成された説明">
            <a:extLst>
              <a:ext uri="{FF2B5EF4-FFF2-40B4-BE49-F238E27FC236}">
                <a16:creationId xmlns:a16="http://schemas.microsoft.com/office/drawing/2014/main" id="{579A4837-21EE-49AA-9646-3FB958E371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388" y="2154072"/>
            <a:ext cx="3840480" cy="2072640"/>
          </a:xfrm>
          <a:prstGeom prst="rect">
            <a:avLst/>
          </a:prstGeom>
        </p:spPr>
      </p:pic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0A88B9-C3D0-486E-9EA1-193D92C635FA}"/>
              </a:ext>
            </a:extLst>
          </p:cNvPr>
          <p:cNvSpPr/>
          <p:nvPr/>
        </p:nvSpPr>
        <p:spPr>
          <a:xfrm>
            <a:off x="8609353" y="2145053"/>
            <a:ext cx="987829" cy="146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33E6630-1CFE-4E64-A070-D7AFE486FBC4}"/>
              </a:ext>
            </a:extLst>
          </p:cNvPr>
          <p:cNvSpPr txBox="1"/>
          <p:nvPr/>
        </p:nvSpPr>
        <p:spPr>
          <a:xfrm>
            <a:off x="5552771" y="4506659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BCBCBC"/>
                </a:solidFill>
                <a:latin typeface="Noto Sans JP"/>
              </a:rPr>
              <a:t>10</a:t>
            </a:r>
            <a:endParaRPr lang="ja-JP" altLang="en-US" sz="2400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380E1498-38A2-47BB-8248-5E283BFE04BF}"/>
              </a:ext>
            </a:extLst>
          </p:cNvPr>
          <p:cNvSpPr txBox="1"/>
          <p:nvPr/>
        </p:nvSpPr>
        <p:spPr>
          <a:xfrm>
            <a:off x="5934715" y="4620640"/>
            <a:ext cx="404442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050">
                <a:latin typeface="A-OTF 新ゴ Pr6 DB" panose="020B0600000000000000" pitchFamily="34" charset="-128"/>
                <a:ea typeface="A-OTF 新ゴ Pr6 DB" panose="020B0600000000000000" pitchFamily="34" charset="-128"/>
              </a:defRPr>
            </a:lvl1pPr>
          </a:lstStyle>
          <a:p>
            <a:r>
              <a:rPr lang="en-US" altLang="ja-JP" dirty="0"/>
              <a:t>BOTANICAL COLOR</a:t>
            </a:r>
            <a:r>
              <a:rPr lang="ja-JP" altLang="en-US" dirty="0"/>
              <a:t>　幸せを彩る草花のナチュラルカラー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B11C3607-4FB5-4722-8E8D-B5271AD15F9C}"/>
              </a:ext>
            </a:extLst>
          </p:cNvPr>
          <p:cNvSpPr txBox="1"/>
          <p:nvPr/>
        </p:nvSpPr>
        <p:spPr>
          <a:xfrm>
            <a:off x="5596190" y="4968034"/>
            <a:ext cx="4201970" cy="89633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900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自然を愛で、ありのままの素材を感じながら過ごす、手仕事のある暮らしへの郷愁として、自然素材から切り取った素朴なアップルグリーンとベージュに</a:t>
            </a:r>
          </a:p>
          <a:p>
            <a:r>
              <a:rPr lang="ja-JP" altLang="en-US" dirty="0"/>
              <a:t>コルクを追加し、カーネーションとグラジオラスレッドを加えることで華やかさが生まれ、幸福感を演出します。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AB9B899-3F74-40BB-9D50-E99FE4C8608C}"/>
              </a:ext>
            </a:extLst>
          </p:cNvPr>
          <p:cNvSpPr/>
          <p:nvPr/>
        </p:nvSpPr>
        <p:spPr>
          <a:xfrm>
            <a:off x="7223715" y="2516820"/>
            <a:ext cx="352277" cy="1698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0" name="図 59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9BC650B7-D40C-4CD9-B86D-A41FA7468EF5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03"/>
          <a:stretch/>
        </p:blipFill>
        <p:spPr>
          <a:xfrm>
            <a:off x="7255080" y="2650522"/>
            <a:ext cx="336100" cy="284768"/>
          </a:xfrm>
          <a:prstGeom prst="rect">
            <a:avLst/>
          </a:prstGeom>
        </p:spPr>
      </p:pic>
      <p:pic>
        <p:nvPicPr>
          <p:cNvPr id="61" name="図 60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F8AEE8F9-D482-4AE3-8A6A-40FD674F81B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03"/>
          <a:stretch/>
        </p:blipFill>
        <p:spPr>
          <a:xfrm>
            <a:off x="7255080" y="3085875"/>
            <a:ext cx="336100" cy="284768"/>
          </a:xfrm>
          <a:prstGeom prst="rect">
            <a:avLst/>
          </a:prstGeom>
        </p:spPr>
      </p:pic>
      <p:pic>
        <p:nvPicPr>
          <p:cNvPr id="62" name="図 61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44294C10-B026-4182-9E33-B587EA12B06A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03"/>
          <a:stretch/>
        </p:blipFill>
        <p:spPr>
          <a:xfrm>
            <a:off x="7255080" y="3944188"/>
            <a:ext cx="336100" cy="28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731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図 73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798E43BD-B612-4437-A615-A0DA6A9DDE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700" y="5759450"/>
            <a:ext cx="2698750" cy="1800225"/>
          </a:xfrm>
          <a:prstGeom prst="rect">
            <a:avLst/>
          </a:prstGeom>
        </p:spPr>
      </p:pic>
      <p:pic>
        <p:nvPicPr>
          <p:cNvPr id="16" name="図 1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D678BEE-012E-4B4D-BD2E-AA54E65DA1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346699" cy="7559667"/>
          </a:xfrm>
          <a:prstGeom prst="rect">
            <a:avLst/>
          </a:prstGeom>
        </p:spPr>
      </p:pic>
      <p:pic>
        <p:nvPicPr>
          <p:cNvPr id="19" name="図 1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488B8937-2CBF-463C-89F8-ED9ACE10D9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75" r="2805" b="-15767"/>
          <a:stretch/>
        </p:blipFill>
        <p:spPr>
          <a:xfrm>
            <a:off x="8056881" y="0"/>
            <a:ext cx="2634932" cy="6408738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E73FA3F1-99ED-4835-89CF-F1F5B984AD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5906" y="0"/>
            <a:ext cx="2710974" cy="2879725"/>
          </a:xfrm>
          <a:prstGeom prst="rect">
            <a:avLst/>
          </a:prstGeom>
        </p:spPr>
      </p:pic>
      <p:pic>
        <p:nvPicPr>
          <p:cNvPr id="23" name="図 22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27407794-4CC3-48B9-98FF-05AC9E050B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7353" y="4411938"/>
            <a:ext cx="2664460" cy="3147737"/>
          </a:xfrm>
          <a:prstGeom prst="rect">
            <a:avLst/>
          </a:prstGeom>
        </p:spPr>
      </p:pic>
      <p:pic>
        <p:nvPicPr>
          <p:cNvPr id="25" name="図 24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FFF7CA3-FE9C-45AB-B836-504D553295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6908" y="3559993"/>
            <a:ext cx="2698750" cy="1800225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0" y="0"/>
            <a:ext cx="10691813" cy="755967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05D5A52-3105-4DCC-AD93-8C37BE40737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グラフィックス 27">
            <a:extLst>
              <a:ext uri="{FF2B5EF4-FFF2-40B4-BE49-F238E27FC236}">
                <a16:creationId xmlns:a16="http://schemas.microsoft.com/office/drawing/2014/main" id="{02923FC3-E19A-40BF-98A9-0233F75942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09379" y="723922"/>
            <a:ext cx="1214723" cy="387477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C93BA2ED-101C-4887-8CC1-9A46DAF6082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51428" b="8188"/>
          <a:stretch/>
        </p:blipFill>
        <p:spPr>
          <a:xfrm>
            <a:off x="3161071" y="707216"/>
            <a:ext cx="1224486" cy="378956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D149443-4F8B-4AC6-A516-56828210B79C}"/>
              </a:ext>
            </a:extLst>
          </p:cNvPr>
          <p:cNvSpPr txBox="1"/>
          <p:nvPr/>
        </p:nvSpPr>
        <p:spPr bwMode="auto">
          <a:xfrm>
            <a:off x="754435" y="597144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5E00EFE-F2F7-4A9B-8970-F814FC20A458}"/>
              </a:ext>
            </a:extLst>
          </p:cNvPr>
          <p:cNvSpPr txBox="1"/>
          <p:nvPr/>
        </p:nvSpPr>
        <p:spPr>
          <a:xfrm>
            <a:off x="5603388" y="4956019"/>
            <a:ext cx="4335269" cy="89633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900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dirty="0"/>
              <a:t>バーチャルな世界を彩るピュアピンク、エメラルドグリーン、ブルーに未来を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ポジティブに照らすオレンジビーム。発光するようなクリアなカラーの中に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無機質なライトグレーが入ることで整い、ワクワクする楽しさの中にも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スマートな印象を与えます。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C1BE389-D07C-4328-9B17-6541C5ADFCAB}"/>
              </a:ext>
            </a:extLst>
          </p:cNvPr>
          <p:cNvSpPr txBox="1"/>
          <p:nvPr/>
        </p:nvSpPr>
        <p:spPr>
          <a:xfrm>
            <a:off x="1051858" y="4501247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BCBCBC"/>
                </a:solidFill>
                <a:latin typeface="Noto Sans JP"/>
              </a:rPr>
              <a:t>11</a:t>
            </a:r>
            <a:endParaRPr lang="ja-JP" altLang="en-US" sz="24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F779476-149D-4876-B34D-A4C7965CB995}"/>
              </a:ext>
            </a:extLst>
          </p:cNvPr>
          <p:cNvSpPr txBox="1"/>
          <p:nvPr/>
        </p:nvSpPr>
        <p:spPr>
          <a:xfrm>
            <a:off x="1453573" y="4623390"/>
            <a:ext cx="358324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050">
                <a:latin typeface="A-OTF 新ゴ Pr6 DB" panose="020B0600000000000000" pitchFamily="34" charset="-128"/>
                <a:ea typeface="A-OTF 新ゴ Pr6 DB" panose="020B0600000000000000" pitchFamily="34" charset="-128"/>
              </a:defRPr>
            </a:lvl1pPr>
          </a:lstStyle>
          <a:p>
            <a:r>
              <a:rPr lang="en-US" altLang="ja-JP" dirty="0"/>
              <a:t>MIDNIGHT COLOR</a:t>
            </a:r>
            <a:r>
              <a:rPr lang="ja-JP" altLang="en-US" dirty="0"/>
              <a:t>　静寂な夜空の幻想的なカラー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1EF4A3B-3E4A-40BB-A3B0-37ED67FE43FA}"/>
              </a:ext>
            </a:extLst>
          </p:cNvPr>
          <p:cNvSpPr txBox="1"/>
          <p:nvPr/>
        </p:nvSpPr>
        <p:spPr>
          <a:xfrm>
            <a:off x="1120793" y="4956019"/>
            <a:ext cx="3874023" cy="89633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900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ja-JP" altLang="en-US" dirty="0"/>
              <a:t>バイオレット、ブルーブラック、ブラックで深く静まりゆく世界を表現します。黄昏から移り行くマジックアワーには、幻想的なペールラベンダーが広がり、月や星の輝きをイエローでアクセントとすることで、</a:t>
            </a:r>
          </a:p>
          <a:p>
            <a:pPr>
              <a:lnSpc>
                <a:spcPct val="150000"/>
              </a:lnSpc>
            </a:pPr>
            <a:r>
              <a:rPr lang="ja-JP" altLang="en-US" dirty="0"/>
              <a:t>幻想的でファンタジックな世界が広がります。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D982C1C9-8F6E-4ADE-B382-C3E104C84EAA}"/>
              </a:ext>
            </a:extLst>
          </p:cNvPr>
          <p:cNvGrpSpPr/>
          <p:nvPr/>
        </p:nvGrpSpPr>
        <p:grpSpPr>
          <a:xfrm>
            <a:off x="1154336" y="2148992"/>
            <a:ext cx="3990657" cy="2072640"/>
            <a:chOff x="6956108" y="3810954"/>
            <a:chExt cx="3990657" cy="2072640"/>
          </a:xfrm>
        </p:grpSpPr>
        <p:pic>
          <p:nvPicPr>
            <p:cNvPr id="40" name="図 39" descr="ゲーム画面のスクリーンショット&#10;&#10;中程度の精度で自動的に生成された説明">
              <a:extLst>
                <a:ext uri="{FF2B5EF4-FFF2-40B4-BE49-F238E27FC236}">
                  <a16:creationId xmlns:a16="http://schemas.microsoft.com/office/drawing/2014/main" id="{1008DF5A-8EA6-4C54-A6C4-0E4398AAC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6108" y="3810954"/>
              <a:ext cx="3840480" cy="2072640"/>
            </a:xfrm>
            <a:prstGeom prst="rect">
              <a:avLst/>
            </a:prstGeom>
          </p:spPr>
        </p:pic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5C343D7E-CE7C-4921-8F38-17BD28575C99}"/>
                </a:ext>
              </a:extLst>
            </p:cNvPr>
            <p:cNvSpPr/>
            <p:nvPr/>
          </p:nvSpPr>
          <p:spPr>
            <a:xfrm>
              <a:off x="9958936" y="3822735"/>
              <a:ext cx="987829" cy="146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41537D6-3FEF-4123-B286-8EAFC89C732B}"/>
              </a:ext>
            </a:extLst>
          </p:cNvPr>
          <p:cNvSpPr/>
          <p:nvPr/>
        </p:nvSpPr>
        <p:spPr>
          <a:xfrm>
            <a:off x="2727907" y="2374984"/>
            <a:ext cx="352277" cy="1698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CA712CF9-680E-4205-A88B-014F168A7B85}"/>
              </a:ext>
            </a:extLst>
          </p:cNvPr>
          <p:cNvGrpSpPr/>
          <p:nvPr/>
        </p:nvGrpSpPr>
        <p:grpSpPr>
          <a:xfrm>
            <a:off x="2777917" y="2640061"/>
            <a:ext cx="336100" cy="1143081"/>
            <a:chOff x="715964" y="3485983"/>
            <a:chExt cx="336100" cy="1143081"/>
          </a:xfrm>
        </p:grpSpPr>
        <p:pic>
          <p:nvPicPr>
            <p:cNvPr id="54" name="図 53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94C1898C-DEBE-4CEA-A19C-B82F11E91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715964" y="3485983"/>
              <a:ext cx="336100" cy="284768"/>
            </a:xfrm>
            <a:prstGeom prst="rect">
              <a:avLst/>
            </a:prstGeom>
          </p:spPr>
        </p:pic>
        <p:pic>
          <p:nvPicPr>
            <p:cNvPr id="59" name="図 58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33E03C70-6ED5-4592-8E37-6928657A31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715964" y="4344296"/>
              <a:ext cx="336100" cy="284768"/>
            </a:xfrm>
            <a:prstGeom prst="rect">
              <a:avLst/>
            </a:prstGeom>
          </p:spPr>
        </p:pic>
      </p:grpSp>
      <p:pic>
        <p:nvPicPr>
          <p:cNvPr id="66" name="図 65" descr="ゲーム画面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B7C860B9-E846-4F3D-A513-8677ACEEF7A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213" y="2144425"/>
            <a:ext cx="3840480" cy="2072640"/>
          </a:xfrm>
          <a:prstGeom prst="rect">
            <a:avLst/>
          </a:prstGeom>
        </p:spPr>
      </p:pic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8B48DC64-1900-4ECE-9259-800D133C2C5C}"/>
              </a:ext>
            </a:extLst>
          </p:cNvPr>
          <p:cNvSpPr/>
          <p:nvPr/>
        </p:nvSpPr>
        <p:spPr>
          <a:xfrm>
            <a:off x="8628587" y="2154810"/>
            <a:ext cx="987829" cy="146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A48A41CE-7BD4-45FA-9E20-B4FA8EAC3CE4}"/>
              </a:ext>
            </a:extLst>
          </p:cNvPr>
          <p:cNvSpPr/>
          <p:nvPr/>
        </p:nvSpPr>
        <p:spPr>
          <a:xfrm>
            <a:off x="7242949" y="2526577"/>
            <a:ext cx="352277" cy="1698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83E61D5-2856-4226-A44D-146623CACC36}"/>
              </a:ext>
            </a:extLst>
          </p:cNvPr>
          <p:cNvGrpSpPr/>
          <p:nvPr/>
        </p:nvGrpSpPr>
        <p:grpSpPr>
          <a:xfrm>
            <a:off x="7274314" y="2637129"/>
            <a:ext cx="336100" cy="1578434"/>
            <a:chOff x="715964" y="3050630"/>
            <a:chExt cx="336100" cy="1578434"/>
          </a:xfrm>
        </p:grpSpPr>
        <p:pic>
          <p:nvPicPr>
            <p:cNvPr id="70" name="図 69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4D98EAE1-12DF-46C8-9CE7-0BC1739445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715964" y="3050630"/>
              <a:ext cx="336100" cy="284768"/>
            </a:xfrm>
            <a:prstGeom prst="rect">
              <a:avLst/>
            </a:prstGeom>
          </p:spPr>
        </p:pic>
        <p:pic>
          <p:nvPicPr>
            <p:cNvPr id="71" name="図 70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7639DC10-85C4-46B5-BA89-A5ECD65C9A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715964" y="4344296"/>
              <a:ext cx="336100" cy="284768"/>
            </a:xfrm>
            <a:prstGeom prst="rect">
              <a:avLst/>
            </a:prstGeom>
          </p:spPr>
        </p:pic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A72C3CE6-FEA5-46A2-A83C-B56D36E2CCB6}"/>
              </a:ext>
            </a:extLst>
          </p:cNvPr>
          <p:cNvSpPr txBox="1"/>
          <p:nvPr/>
        </p:nvSpPr>
        <p:spPr>
          <a:xfrm>
            <a:off x="5564720" y="4499560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BCBCBC"/>
                </a:solidFill>
                <a:latin typeface="Noto Sans JP"/>
              </a:rPr>
              <a:t>12</a:t>
            </a:r>
            <a:endParaRPr lang="ja-JP" altLang="en-US" sz="2400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300B6E5-0315-424F-BFE9-006A0CC59080}"/>
              </a:ext>
            </a:extLst>
          </p:cNvPr>
          <p:cNvSpPr txBox="1"/>
          <p:nvPr/>
        </p:nvSpPr>
        <p:spPr>
          <a:xfrm>
            <a:off x="5956274" y="4621703"/>
            <a:ext cx="354866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050">
                <a:latin typeface="A-OTF 新ゴ Pr6 DB" panose="020B0600000000000000" pitchFamily="34" charset="-128"/>
                <a:ea typeface="A-OTF 新ゴ Pr6 DB" panose="020B0600000000000000" pitchFamily="34" charset="-128"/>
              </a:defRPr>
            </a:lvl1pPr>
          </a:lstStyle>
          <a:p>
            <a:r>
              <a:rPr lang="en-US" altLang="ja-JP" dirty="0"/>
              <a:t>VIRTUAL COLOR</a:t>
            </a:r>
            <a:r>
              <a:rPr lang="ja-JP" altLang="en-US" dirty="0"/>
              <a:t>バーチャルを楽しむポップ・カラー</a:t>
            </a:r>
          </a:p>
        </p:txBody>
      </p:sp>
    </p:spTree>
    <p:extLst>
      <p:ext uri="{BB962C8B-B14F-4D97-AF65-F5344CB8AC3E}">
        <p14:creationId xmlns:p14="http://schemas.microsoft.com/office/powerpoint/2010/main" val="3029174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36434516074FD40AF662BB5E0A24242" ma:contentTypeVersion="7" ma:contentTypeDescription="新しいドキュメントを作成します。" ma:contentTypeScope="" ma:versionID="9f8bc784cb43dfec6607758791bf8e66">
  <xsd:schema xmlns:xsd="http://www.w3.org/2001/XMLSchema" xmlns:xs="http://www.w3.org/2001/XMLSchema" xmlns:p="http://schemas.microsoft.com/office/2006/metadata/properties" xmlns:ns2="b4bc421a-a600-462a-8fbe-c506b8e2fb8a" targetNamespace="http://schemas.microsoft.com/office/2006/metadata/properties" ma:root="true" ma:fieldsID="6dd27667a6e43e6dbb0f4b42727c0f3c" ns2:_="">
    <xsd:import namespace="b4bc421a-a600-462a-8fbe-c506b8e2fb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bc421a-a600-462a-8fbe-c506b8e2fb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EF657B-4C0B-4403-B80B-E0C940D5BC91}"/>
</file>

<file path=customXml/itemProps2.xml><?xml version="1.0" encoding="utf-8"?>
<ds:datastoreItem xmlns:ds="http://schemas.openxmlformats.org/officeDocument/2006/customXml" ds:itemID="{96AEC68A-B290-4B1B-984A-49F57661578F}"/>
</file>

<file path=customXml/itemProps3.xml><?xml version="1.0" encoding="utf-8"?>
<ds:datastoreItem xmlns:ds="http://schemas.openxmlformats.org/officeDocument/2006/customXml" ds:itemID="{56CA3F14-BC98-4EC0-BE17-5A0F17D7790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</TotalTime>
  <Words>945</Words>
  <Application>Microsoft Office PowerPoint</Application>
  <PresentationFormat>ユーザー設定</PresentationFormat>
  <Paragraphs>91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24" baseType="lpstr">
      <vt:lpstr>A-OTF UD新ゴ Pr6 L</vt:lpstr>
      <vt:lpstr>A-OTF UD新ゴ Pr6 M</vt:lpstr>
      <vt:lpstr>A-OTF UD新ゴ Pr6N DB</vt:lpstr>
      <vt:lpstr>A-OTF UD新ゴ Pro DB</vt:lpstr>
      <vt:lpstr>A-OTF UD新ゴNT Pr6N R</vt:lpstr>
      <vt:lpstr>A-OTF 新ゴ Pr6 DB</vt:lpstr>
      <vt:lpstr>A-OTF 新ゴ Pr6 L</vt:lpstr>
      <vt:lpstr>Noto Sans JP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11</cp:revision>
  <dcterms:created xsi:type="dcterms:W3CDTF">2021-08-15T19:14:31Z</dcterms:created>
  <dcterms:modified xsi:type="dcterms:W3CDTF">2021-09-01T07:36:03Z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0x010100A36434516074FD40AF662BB5E0A24242</vt:lpwstr>
  </property>
</Properties>
</file>