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9" r:id="rId2"/>
    <p:sldId id="280" r:id="rId3"/>
    <p:sldId id="283" r:id="rId4"/>
    <p:sldId id="281" r:id="rId5"/>
    <p:sldId id="284" r:id="rId6"/>
    <p:sldId id="286" r:id="rId7"/>
    <p:sldId id="288" r:id="rId8"/>
    <p:sldId id="290" r:id="rId9"/>
    <p:sldId id="291" r:id="rId10"/>
    <p:sldId id="285" r:id="rId11"/>
    <p:sldId id="287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43" userDrawn="1">
          <p15:clr>
            <a:srgbClr val="A4A3A4"/>
          </p15:clr>
        </p15:guide>
        <p15:guide id="2" pos="6902" userDrawn="1">
          <p15:clr>
            <a:srgbClr val="A4A3A4"/>
          </p15:clr>
        </p15:guide>
        <p15:guide id="3" orient="horz" pos="4201" userDrawn="1">
          <p15:clr>
            <a:srgbClr val="A4A3A4"/>
          </p15:clr>
        </p15:guide>
        <p15:guide id="4" pos="211" userDrawn="1">
          <p15:clr>
            <a:srgbClr val="A4A3A4"/>
          </p15:clr>
        </p15:guide>
        <p15:guide id="5" pos="7446" userDrawn="1">
          <p15:clr>
            <a:srgbClr val="A4A3A4"/>
          </p15:clr>
        </p15:guide>
        <p15:guide id="6" orient="horz" pos="3816" userDrawn="1">
          <p15:clr>
            <a:srgbClr val="A4A3A4"/>
          </p15:clr>
        </p15:guide>
        <p15:guide id="7" orient="horz" pos="278" userDrawn="1">
          <p15:clr>
            <a:srgbClr val="A4A3A4"/>
          </p15:clr>
        </p15:guide>
        <p15:guide id="9" pos="438" userDrawn="1">
          <p15:clr>
            <a:srgbClr val="A4A3A4"/>
          </p15:clr>
        </p15:guide>
        <p15:guide id="10" pos="7242" userDrawn="1">
          <p15:clr>
            <a:srgbClr val="A4A3A4"/>
          </p15:clr>
        </p15:guide>
        <p15:guide id="11" orient="horz" pos="686" userDrawn="1">
          <p15:clr>
            <a:srgbClr val="A4A3A4"/>
          </p15:clr>
        </p15:guide>
        <p15:guide id="12" pos="665" userDrawn="1">
          <p15:clr>
            <a:srgbClr val="A4A3A4"/>
          </p15:clr>
        </p15:guide>
        <p15:guide id="13" pos="778" userDrawn="1">
          <p15:clr>
            <a:srgbClr val="A4A3A4"/>
          </p15:clr>
        </p15:guide>
        <p15:guide id="15" pos="7015" userDrawn="1">
          <p15:clr>
            <a:srgbClr val="A4A3A4"/>
          </p15:clr>
        </p15:guide>
        <p15:guide id="16" pos="7129" userDrawn="1">
          <p15:clr>
            <a:srgbClr val="A4A3A4"/>
          </p15:clr>
        </p15:guide>
        <p15:guide id="17" orient="horz" pos="391" userDrawn="1">
          <p15:clr>
            <a:srgbClr val="A4A3A4"/>
          </p15:clr>
        </p15:guide>
        <p15:guide id="18" orient="horz" pos="1026" userDrawn="1">
          <p15:clr>
            <a:srgbClr val="A4A3A4"/>
          </p15:clr>
        </p15:guide>
        <p15:guide id="19" orient="horz" pos="2160" userDrawn="1">
          <p15:clr>
            <a:srgbClr val="A4A3A4"/>
          </p15:clr>
        </p15:guide>
        <p15:guide id="21" pos="6562" userDrawn="1">
          <p15:clr>
            <a:srgbClr val="A4A3A4"/>
          </p15:clr>
        </p15:guide>
        <p15:guide id="22" pos="1345" userDrawn="1">
          <p15:clr>
            <a:srgbClr val="A4A3A4"/>
          </p15:clr>
        </p15:guide>
        <p15:guide id="23" pos="5428" userDrawn="1">
          <p15:clr>
            <a:srgbClr val="A4A3A4"/>
          </p15:clr>
        </p15:guide>
        <p15:guide id="24" pos="3613" userDrawn="1">
          <p15:clr>
            <a:srgbClr val="A4A3A4"/>
          </p15:clr>
        </p15:guide>
        <p15:guide id="25" pos="4067" userDrawn="1">
          <p15:clr>
            <a:srgbClr val="A4A3A4"/>
          </p15:clr>
        </p15:guide>
        <p15:guide id="26" pos="5042" userDrawn="1">
          <p15:clr>
            <a:srgbClr val="A4A3A4"/>
          </p15:clr>
        </p15:guide>
        <p15:guide id="27" pos="3840" userDrawn="1">
          <p15:clr>
            <a:srgbClr val="A4A3A4"/>
          </p15:clr>
        </p15:guide>
        <p15:guide id="30" orient="horz" pos="1525" userDrawn="1">
          <p15:clr>
            <a:srgbClr val="A4A3A4"/>
          </p15:clr>
        </p15:guide>
        <p15:guide id="31" orient="horz" pos="2727" userDrawn="1">
          <p15:clr>
            <a:srgbClr val="A4A3A4"/>
          </p15:clr>
        </p15:guide>
        <p15:guide id="32" pos="2706" userDrawn="1">
          <p15:clr>
            <a:srgbClr val="A4A3A4"/>
          </p15:clr>
        </p15:guide>
        <p15:guide id="34" pos="1118" userDrawn="1">
          <p15:clr>
            <a:srgbClr val="A4A3A4"/>
          </p15:clr>
        </p15:guide>
        <p15:guide id="35" orient="horz" pos="2886" userDrawn="1">
          <p15:clr>
            <a:srgbClr val="A4A3A4"/>
          </p15:clr>
        </p15:guide>
        <p15:guide id="36" pos="4679" userDrawn="1">
          <p15:clr>
            <a:srgbClr val="A4A3A4"/>
          </p15:clr>
        </p15:guide>
        <p15:guide id="37" orient="horz" pos="2500" userDrawn="1">
          <p15:clr>
            <a:srgbClr val="A4A3A4"/>
          </p15:clr>
        </p15:guide>
        <p15:guide id="38" pos="4407" userDrawn="1">
          <p15:clr>
            <a:srgbClr val="A4A3A4"/>
          </p15:clr>
        </p15:guide>
        <p15:guide id="39" pos="3273" userDrawn="1">
          <p15:clr>
            <a:srgbClr val="A4A3A4"/>
          </p15:clr>
        </p15:guide>
        <p15:guide id="40" pos="892" userDrawn="1">
          <p15:clr>
            <a:srgbClr val="A4A3A4"/>
          </p15:clr>
        </p15:guide>
        <p15:guide id="41" pos="6788" userDrawn="1">
          <p15:clr>
            <a:srgbClr val="A4A3A4"/>
          </p15:clr>
        </p15:guide>
        <p15:guide id="42" orient="horz" pos="1139" userDrawn="1">
          <p15:clr>
            <a:srgbClr val="A4A3A4"/>
          </p15:clr>
        </p15:guide>
        <p15:guide id="43" pos="1572" userDrawn="1">
          <p15:clr>
            <a:srgbClr val="A4A3A4"/>
          </p15:clr>
        </p15:guide>
        <p15:guide id="44" orient="horz" pos="913" userDrawn="1">
          <p15:clr>
            <a:srgbClr val="A4A3A4"/>
          </p15:clr>
        </p15:guide>
        <p15:guide id="45" pos="1595" userDrawn="1">
          <p15:clr>
            <a:srgbClr val="A4A3A4"/>
          </p15:clr>
        </p15:guide>
        <p15:guide id="46" pos="24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A3D6"/>
    <a:srgbClr val="66AEDE"/>
    <a:srgbClr val="FFF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0" autoAdjust="0"/>
    <p:restoredTop sz="92876" autoAdjust="0"/>
  </p:normalViewPr>
  <p:slideViewPr>
    <p:cSldViewPr snapToGrid="0" showGuides="1">
      <p:cViewPr>
        <p:scale>
          <a:sx n="66" d="100"/>
          <a:sy n="66" d="100"/>
        </p:scale>
        <p:origin x="523" y="163"/>
      </p:cViewPr>
      <p:guideLst>
        <p:guide orient="horz" pos="3543"/>
        <p:guide pos="6902"/>
        <p:guide orient="horz" pos="4201"/>
        <p:guide pos="211"/>
        <p:guide pos="7446"/>
        <p:guide orient="horz" pos="3816"/>
        <p:guide orient="horz" pos="278"/>
        <p:guide pos="438"/>
        <p:guide pos="7242"/>
        <p:guide orient="horz" pos="686"/>
        <p:guide pos="665"/>
        <p:guide pos="778"/>
        <p:guide pos="7015"/>
        <p:guide pos="7129"/>
        <p:guide orient="horz" pos="391"/>
        <p:guide orient="horz" pos="1026"/>
        <p:guide orient="horz" pos="2160"/>
        <p:guide pos="6562"/>
        <p:guide pos="1345"/>
        <p:guide pos="5428"/>
        <p:guide pos="3613"/>
        <p:guide pos="4067"/>
        <p:guide pos="5042"/>
        <p:guide pos="3840"/>
        <p:guide orient="horz" pos="1525"/>
        <p:guide orient="horz" pos="2727"/>
        <p:guide pos="2706"/>
        <p:guide pos="1118"/>
        <p:guide orient="horz" pos="2886"/>
        <p:guide pos="4679"/>
        <p:guide orient="horz" pos="2500"/>
        <p:guide pos="4407"/>
        <p:guide pos="3273"/>
        <p:guide pos="892"/>
        <p:guide pos="6788"/>
        <p:guide orient="horz" pos="1139"/>
        <p:guide pos="1572"/>
        <p:guide orient="horz" pos="913"/>
        <p:guide pos="1595"/>
        <p:guide pos="2457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850DF8-6414-499A-9120-706C13771E64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C686B-7E80-4348-92CE-6999F22644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869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89078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03915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05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6820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5070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392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946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3336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6711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27639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9C686B-7E80-4348-92CE-6999F226447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50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C4B73B-19E3-4085-B6D9-6EEB642561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BE0EAF1-F94D-4457-AAB0-21D0C91E32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EC47C8-D585-4EEF-876A-3259718AC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107065-A531-4808-9318-441E51561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E6183F-EF9C-4E24-950C-A15246D01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279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CE7013-C193-4B40-8D34-5F1BBB758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8F4D70-45F8-4373-90A7-C5291A3AF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75D7C8-749F-4750-9658-EA017524C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8FB0A1-2B51-478B-B5AF-36F03DDB5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C36216-51A4-4010-8679-DB49F1532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05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F70390D-1B17-4889-906B-9A6E39C38A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0C2E60B-8CD9-4A54-B9FB-C4A6A463F1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1B436B-0228-4157-B34A-8E5106224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4B9063-310D-484A-B213-CF8D0EF96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561EA5-BC82-4214-AF75-B6C0B84C6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327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03010-8DEF-4F04-9778-6827BF441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977EEB-5F59-4F45-A05A-9BEC270B0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D00DFF-D965-414F-817A-BEA664151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AD2173-13D6-405B-B4AD-59B20DAD2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FA3F37-F22B-4425-AEDF-C93F3D7D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6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A39D8-1A49-42BA-8F97-F3398D6CE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28C0FF-3D3D-4959-9542-47D0ED421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8397DA-9356-4736-A2F8-ECC5D6B0E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CD1DE2-B7BF-4D92-ACA4-306DA3117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1708D-6836-4E33-B2B3-0E3998D3A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551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FFE980-5C9C-44C7-82D1-5DF8DF9B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072E5B-5AC9-4FBB-8BFB-0FDACE91E7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F18ECE-128B-4F35-9AC9-512EDF1A7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9A5D87-6447-43F0-8085-9F2ED499B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7B5E01A-3065-4EF2-A2D3-3FF9B206D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0351E1-5044-4678-A94A-FE1FC2741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41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27475A-D382-48C0-AFD8-EC02B3213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094CCE-B6AB-4A22-B6A2-7390116AD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BB5CF61-BC1E-4854-BC6A-25BF305A2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87F11B3-9942-456C-9145-2D348299C9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A92D156-81E8-4139-8D4F-58E103E97A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E4069DD-4414-4B81-B1E5-6C88A2E17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15ACBD8-0B2E-49A4-857C-045CD456F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DCFE5A5-AFCD-4D2D-B9CE-474BF3A2D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236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B24DDF-B453-49AF-B58B-0E034EF6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396E630-A48A-446F-B160-DD78D6D27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3C5FE57-5916-4720-8594-5AB057D1C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47125B4-C1D1-40DF-A220-EBEAF719D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0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ADE7F4-DACF-44DD-886B-2E714E5BB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0B13966-C224-40EF-8DF3-1C6CE822F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AA56D3C-49B0-48C9-A746-C1C36BCF7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69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E7F740-965E-4C88-9AC3-C956E66DD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4AD550-E579-4013-B2EF-116CA65A6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BCE5C73-0099-4F94-A861-3D51B92EC4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DF65042-DA81-4001-834D-610078B96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CCD650-2501-4271-8938-05DEBA212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338C5D-80D7-4BFE-8CBD-AD907607B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12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63A8E3-1C8D-4A3C-8E2D-192FF48DC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595C89F-B217-4663-B0C1-61EB45C53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DDE5779-ECB9-408B-B24C-52D265AA3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CFFFAF-47F0-479E-BA27-75CC73724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4D763D-1538-43AB-88A4-E2B7D6AE2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0A1D5D-5B52-4292-9474-BCB72B7E4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43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32CB9EF-EE26-430A-86CE-BD929A0E7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5BFD97-64CF-460B-9161-63666A8EE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16E026-CC35-4201-B60B-78A98B4DA1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4BD78-B0A4-4DBE-898C-E32DD1036FBE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BBD8A2-D57B-407D-84CC-62E2D6113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48F683-4F86-4165-9B67-CFECB4709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656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image" Target="../media/image32.png"/><Relationship Id="rId5" Type="http://schemas.openxmlformats.org/officeDocument/2006/relationships/image" Target="../media/image12.jpeg"/><Relationship Id="rId10" Type="http://schemas.openxmlformats.org/officeDocument/2006/relationships/image" Target="../media/image5.svg"/><Relationship Id="rId4" Type="http://schemas.openxmlformats.org/officeDocument/2006/relationships/image" Target="../media/image11.jpeg"/><Relationship Id="rId9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image" Target="../media/image33.png"/><Relationship Id="rId5" Type="http://schemas.openxmlformats.org/officeDocument/2006/relationships/image" Target="../media/image12.jpeg"/><Relationship Id="rId10" Type="http://schemas.openxmlformats.org/officeDocument/2006/relationships/image" Target="../media/image5.svg"/><Relationship Id="rId4" Type="http://schemas.openxmlformats.org/officeDocument/2006/relationships/image" Target="../media/image11.jpeg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7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image" Target="../media/image15.png"/><Relationship Id="rId5" Type="http://schemas.openxmlformats.org/officeDocument/2006/relationships/image" Target="../media/image12.jpeg"/><Relationship Id="rId10" Type="http://schemas.openxmlformats.org/officeDocument/2006/relationships/image" Target="../media/image5.svg"/><Relationship Id="rId4" Type="http://schemas.openxmlformats.org/officeDocument/2006/relationships/image" Target="../media/image11.jpeg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5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image" Target="../media/image4.png"/><Relationship Id="rId5" Type="http://schemas.openxmlformats.org/officeDocument/2006/relationships/image" Target="../media/image12.jpeg"/><Relationship Id="rId10" Type="http://schemas.openxmlformats.org/officeDocument/2006/relationships/image" Target="../media/image19.png"/><Relationship Id="rId4" Type="http://schemas.openxmlformats.org/officeDocument/2006/relationships/image" Target="../media/image11.jpe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21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image" Target="../media/image5.svg"/><Relationship Id="rId5" Type="http://schemas.openxmlformats.org/officeDocument/2006/relationships/image" Target="../media/image12.jpeg"/><Relationship Id="rId10" Type="http://schemas.openxmlformats.org/officeDocument/2006/relationships/image" Target="../media/image4.png"/><Relationship Id="rId4" Type="http://schemas.openxmlformats.org/officeDocument/2006/relationships/image" Target="../media/image11.jpe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23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image" Target="../media/image5.svg"/><Relationship Id="rId5" Type="http://schemas.openxmlformats.org/officeDocument/2006/relationships/image" Target="../media/image12.jpeg"/><Relationship Id="rId10" Type="http://schemas.openxmlformats.org/officeDocument/2006/relationships/image" Target="../media/image4.png"/><Relationship Id="rId4" Type="http://schemas.openxmlformats.org/officeDocument/2006/relationships/image" Target="../media/image11.jpeg"/><Relationship Id="rId9" Type="http://schemas.openxmlformats.org/officeDocument/2006/relationships/image" Target="../media/image18.png"/><Relationship Id="rId1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image" Target="../media/image25.png"/><Relationship Id="rId5" Type="http://schemas.openxmlformats.org/officeDocument/2006/relationships/image" Target="../media/image12.jpeg"/><Relationship Id="rId10" Type="http://schemas.openxmlformats.org/officeDocument/2006/relationships/image" Target="../media/image5.svg"/><Relationship Id="rId4" Type="http://schemas.openxmlformats.org/officeDocument/2006/relationships/image" Target="../media/image11.jpeg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image" Target="../media/image5.svg"/><Relationship Id="rId5" Type="http://schemas.openxmlformats.org/officeDocument/2006/relationships/image" Target="../media/image12.jpeg"/><Relationship Id="rId10" Type="http://schemas.openxmlformats.org/officeDocument/2006/relationships/image" Target="../media/image4.png"/><Relationship Id="rId4" Type="http://schemas.openxmlformats.org/officeDocument/2006/relationships/image" Target="../media/image11.jpe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28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image" Target="../media/image5.svg"/><Relationship Id="rId5" Type="http://schemas.openxmlformats.org/officeDocument/2006/relationships/image" Target="../media/image12.jpeg"/><Relationship Id="rId10" Type="http://schemas.openxmlformats.org/officeDocument/2006/relationships/image" Target="../media/image4.png"/><Relationship Id="rId4" Type="http://schemas.openxmlformats.org/officeDocument/2006/relationships/image" Target="../media/image11.jpeg"/><Relationship Id="rId9" Type="http://schemas.openxmlformats.org/officeDocument/2006/relationships/image" Target="../media/image18.png"/><Relationship Id="rId1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28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image" Target="../media/image5.svg"/><Relationship Id="rId5" Type="http://schemas.openxmlformats.org/officeDocument/2006/relationships/image" Target="../media/image12.jpeg"/><Relationship Id="rId10" Type="http://schemas.openxmlformats.org/officeDocument/2006/relationships/image" Target="../media/image4.png"/><Relationship Id="rId4" Type="http://schemas.openxmlformats.org/officeDocument/2006/relationships/image" Target="../media/image11.jpeg"/><Relationship Id="rId9" Type="http://schemas.openxmlformats.org/officeDocument/2006/relationships/image" Target="../media/image18.png"/><Relationship Id="rId1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5373688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EB6EA90-BCE0-4F18-A126-D4836F1C7524}"/>
              </a:ext>
            </a:extLst>
          </p:cNvPr>
          <p:cNvSpPr txBox="1"/>
          <p:nvPr/>
        </p:nvSpPr>
        <p:spPr>
          <a:xfrm>
            <a:off x="237628" y="5529425"/>
            <a:ext cx="3586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9899DDD-C33A-45EB-A0CC-209C2BC71A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6" name="図 5" descr="ロゴ, 会社名&#10;&#10;自動的に生成された説明">
            <a:extLst>
              <a:ext uri="{FF2B5EF4-FFF2-40B4-BE49-F238E27FC236}">
                <a16:creationId xmlns:a16="http://schemas.microsoft.com/office/drawing/2014/main" id="{4676CFF7-862D-4E1E-8F16-6720D54409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04261" y="5824396"/>
            <a:ext cx="1473994" cy="735363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6E5B9E6-A686-437E-8AF4-E94B22C46C63}"/>
              </a:ext>
            </a:extLst>
          </p:cNvPr>
          <p:cNvSpPr txBox="1"/>
          <p:nvPr/>
        </p:nvSpPr>
        <p:spPr>
          <a:xfrm>
            <a:off x="278072" y="6044357"/>
            <a:ext cx="105670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400" spc="3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商談資料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6FFE90F-278A-434F-A12B-9DE0BA22F7F3}"/>
              </a:ext>
            </a:extLst>
          </p:cNvPr>
          <p:cNvSpPr/>
          <p:nvPr/>
        </p:nvSpPr>
        <p:spPr>
          <a:xfrm>
            <a:off x="334554" y="6056634"/>
            <a:ext cx="900000" cy="252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6F70E326-CFD6-487B-9563-3FCC7C996C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81022" y="2675652"/>
            <a:ext cx="2024539" cy="645795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245745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429000"/>
            <a:ext cx="3000375" cy="1944688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3429000"/>
            <a:ext cx="3095625" cy="194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6029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342900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230880"/>
            <a:ext cx="3000375" cy="3627120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82"/>
          <a:stretch/>
        </p:blipFill>
        <p:spPr>
          <a:xfrm>
            <a:off x="6096000" y="3429000"/>
            <a:ext cx="3095625" cy="34290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E73C48-A611-4FFA-9B2B-EA537BC9F8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3D721A0-B592-44A0-BD23-3D079A1C89BB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65364F7-BFA7-44DD-A3ED-936AA29C4F1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42D8F1-6D3C-4073-8752-76829E51000B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4" name="グラフィックス 43">
            <a:extLst>
              <a:ext uri="{FF2B5EF4-FFF2-40B4-BE49-F238E27FC236}">
                <a16:creationId xmlns:a16="http://schemas.microsoft.com/office/drawing/2014/main" id="{E47C6B70-D0FF-4D66-8F50-434AEFCE2A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921875" y="622322"/>
            <a:ext cx="1214723" cy="387477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9B6C3B7-20B1-4CE2-8A66-B802E515B2D2}"/>
              </a:ext>
            </a:extLst>
          </p:cNvPr>
          <p:cNvSpPr txBox="1"/>
          <p:nvPr/>
        </p:nvSpPr>
        <p:spPr bwMode="auto">
          <a:xfrm>
            <a:off x="951206" y="516120"/>
            <a:ext cx="2263491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ラインナップ</a:t>
            </a:r>
          </a:p>
        </p:txBody>
      </p:sp>
      <p:pic>
        <p:nvPicPr>
          <p:cNvPr id="5" name="図 4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4BE52FE8-D612-477A-BF07-BBFA1121593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935" y="1454493"/>
            <a:ext cx="7286625" cy="445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705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342900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230880"/>
            <a:ext cx="3000375" cy="3627120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82"/>
          <a:stretch/>
        </p:blipFill>
        <p:spPr>
          <a:xfrm>
            <a:off x="6096000" y="3429000"/>
            <a:ext cx="3095625" cy="34290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E73C48-A611-4FFA-9B2B-EA537BC9F8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3D721A0-B592-44A0-BD23-3D079A1C89BB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65364F7-BFA7-44DD-A3ED-936AA29C4F1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42D8F1-6D3C-4073-8752-76829E51000B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4" name="グラフィックス 43">
            <a:extLst>
              <a:ext uri="{FF2B5EF4-FFF2-40B4-BE49-F238E27FC236}">
                <a16:creationId xmlns:a16="http://schemas.microsoft.com/office/drawing/2014/main" id="{E47C6B70-D0FF-4D66-8F50-434AEFCE2A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921875" y="622322"/>
            <a:ext cx="1214723" cy="387477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889C3AC-7081-4912-A534-F702E58E37D9}"/>
              </a:ext>
            </a:extLst>
          </p:cNvPr>
          <p:cNvSpPr txBox="1"/>
          <p:nvPr/>
        </p:nvSpPr>
        <p:spPr bwMode="auto">
          <a:xfrm>
            <a:off x="976617" y="525428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売場提案</a:t>
            </a:r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746E39F1-717A-4610-AFF9-DDE476DF0AD8}"/>
              </a:ext>
            </a:extLst>
          </p:cNvPr>
          <p:cNvSpPr/>
          <p:nvPr/>
        </p:nvSpPr>
        <p:spPr>
          <a:xfrm>
            <a:off x="7130006" y="3970938"/>
            <a:ext cx="72000" cy="1620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CB7C8EA-5901-41EC-97E9-159AF258AE64}"/>
              </a:ext>
            </a:extLst>
          </p:cNvPr>
          <p:cNvSpPr txBox="1"/>
          <p:nvPr/>
        </p:nvSpPr>
        <p:spPr>
          <a:xfrm>
            <a:off x="1326515" y="1459947"/>
            <a:ext cx="9540875" cy="48468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ja-JP"/>
            </a:defPPr>
            <a:lvl1pPr algn="ctr">
              <a:lnSpc>
                <a:spcPts val="1600"/>
              </a:lnSpc>
              <a:defRPr sz="1200" b="1"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dirty="0"/>
              <a:t>シンプルなホワイトのディスプレイに、カラーグループのビジュアルをのせたパッケージが映え、</a:t>
            </a:r>
            <a:br>
              <a:rPr lang="ja-JP" altLang="en-US" dirty="0"/>
            </a:br>
            <a:r>
              <a:rPr lang="ja-JP" altLang="en-US" dirty="0"/>
              <a:t>新しく追加された</a:t>
            </a:r>
            <a:r>
              <a:rPr lang="en-US" altLang="ja-JP" dirty="0"/>
              <a:t>EMOTT</a:t>
            </a:r>
            <a:r>
              <a:rPr lang="ja-JP" altLang="en-US" dirty="0"/>
              <a:t>のシリーズが目を引く仕様となっております。（現在は注文を受け付けておりません）</a:t>
            </a:r>
          </a:p>
        </p:txBody>
      </p:sp>
      <p:pic>
        <p:nvPicPr>
          <p:cNvPr id="5" name="図 4" descr="屋内, テーブル, 座る, コンピュータ が含まれている画像&#10;&#10;自動的に生成された説明">
            <a:extLst>
              <a:ext uri="{FF2B5EF4-FFF2-40B4-BE49-F238E27FC236}">
                <a16:creationId xmlns:a16="http://schemas.microsoft.com/office/drawing/2014/main" id="{EDE38247-D09A-4FF1-9D04-DFAE2886853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873" y="2314575"/>
            <a:ext cx="2680335" cy="1780223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81476FD-0E3A-4587-9219-B036DE4F3A9C}"/>
              </a:ext>
            </a:extLst>
          </p:cNvPr>
          <p:cNvSpPr txBox="1"/>
          <p:nvPr/>
        </p:nvSpPr>
        <p:spPr>
          <a:xfrm>
            <a:off x="2405993" y="4008289"/>
            <a:ext cx="2401417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600" i="0" dirty="0"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A</a:t>
            </a:r>
            <a:r>
              <a:rPr lang="ja-JP" altLang="en-US" sz="1600" i="0" dirty="0"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セット</a:t>
            </a:r>
          </a:p>
          <a:p>
            <a:pPr algn="l"/>
            <a:r>
              <a:rPr lang="en-US" altLang="ja-JP" sz="1300" b="0" i="0" dirty="0"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W300×H500×D300mm</a:t>
            </a:r>
            <a:br>
              <a:rPr lang="en-US" altLang="ja-JP" b="0" i="0" dirty="0">
                <a:effectLst/>
                <a:latin typeface="Noto Sans JP"/>
              </a:rPr>
            </a:br>
            <a:r>
              <a:rPr lang="en-US" altLang="ja-JP" sz="1400" b="1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¥30,400</a:t>
            </a:r>
            <a:endParaRPr lang="en-US" altLang="ja-JP" sz="1300" b="1" dirty="0"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9D33D488-568E-451E-893E-62941B73C5FB}"/>
              </a:ext>
            </a:extLst>
          </p:cNvPr>
          <p:cNvSpPr/>
          <p:nvPr/>
        </p:nvSpPr>
        <p:spPr>
          <a:xfrm>
            <a:off x="2395560" y="3982690"/>
            <a:ext cx="72000" cy="1620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2" name="図 11" descr="屋内, 冷蔵庫, 開く, 座る が含まれている画像&#10;&#10;自動的に生成された説明">
            <a:extLst>
              <a:ext uri="{FF2B5EF4-FFF2-40B4-BE49-F238E27FC236}">
                <a16:creationId xmlns:a16="http://schemas.microsoft.com/office/drawing/2014/main" id="{C04D083E-A793-42C3-8DCF-33B18AF675EB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6" r="25789"/>
          <a:stretch/>
        </p:blipFill>
        <p:spPr>
          <a:xfrm>
            <a:off x="2867654" y="2273104"/>
            <a:ext cx="1188920" cy="1695450"/>
          </a:xfrm>
          <a:prstGeom prst="rect">
            <a:avLst/>
          </a:prstGeom>
        </p:spPr>
      </p:pic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FF5058C-36B9-4555-9609-144D43A5B561}"/>
              </a:ext>
            </a:extLst>
          </p:cNvPr>
          <p:cNvSpPr txBox="1"/>
          <p:nvPr/>
        </p:nvSpPr>
        <p:spPr>
          <a:xfrm>
            <a:off x="2395561" y="4820407"/>
            <a:ext cx="280032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b="0" i="0" dirty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イメージビジュアルを販売容器に落とし込み、お客様にインスピレーションを与えられるコンパクトな仕様にしました。</a:t>
            </a:r>
            <a:endParaRPr lang="ja-JP" altLang="en-US" sz="1200" dirty="0"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1C00645D-214D-4D07-90C4-AF8B83E7E7FD}"/>
              </a:ext>
            </a:extLst>
          </p:cNvPr>
          <p:cNvSpPr txBox="1"/>
          <p:nvPr/>
        </p:nvSpPr>
        <p:spPr>
          <a:xfrm>
            <a:off x="7131936" y="4820407"/>
            <a:ext cx="2959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1200" b="0" i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defRPr>
            </a:lvl1pPr>
          </a:lstStyle>
          <a:p>
            <a:r>
              <a:rPr lang="en-US" altLang="ja-JP" dirty="0"/>
              <a:t>W900</a:t>
            </a:r>
            <a:r>
              <a:rPr lang="ja-JP" altLang="en-US" dirty="0"/>
              <a:t>什器に新商品を展開できる販促物付きのセットです。</a:t>
            </a:r>
            <a:br>
              <a:rPr lang="ja-JP" altLang="en-US" dirty="0"/>
            </a:br>
            <a:r>
              <a:rPr lang="en-US" altLang="ja-JP" dirty="0"/>
              <a:t>※W900</a:t>
            </a:r>
            <a:r>
              <a:rPr lang="ja-JP" altLang="en-US" dirty="0"/>
              <a:t>什器はセットに含まれません。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B5A4F1F-33B5-4F00-9EAF-1D8AB0E8BACD}"/>
              </a:ext>
            </a:extLst>
          </p:cNvPr>
          <p:cNvSpPr txBox="1"/>
          <p:nvPr/>
        </p:nvSpPr>
        <p:spPr>
          <a:xfrm>
            <a:off x="7140439" y="4008289"/>
            <a:ext cx="3512321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6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U</a:t>
            </a:r>
            <a:r>
              <a:rPr lang="ja-JP" altLang="en-US" sz="1600" i="0" dirty="0"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セット</a:t>
            </a:r>
          </a:p>
          <a:p>
            <a:pPr algn="l"/>
            <a:r>
              <a:rPr lang="en-US" altLang="ja-JP" sz="11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EMOTT</a:t>
            </a:r>
            <a:r>
              <a:rPr lang="ja-JP" altLang="en-US" sz="11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総合</a:t>
            </a:r>
            <a:r>
              <a:rPr lang="en-US" altLang="ja-JP" sz="11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W900</a:t>
            </a:r>
            <a:r>
              <a:rPr lang="ja-JP" altLang="en-US" sz="11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什器をご展開中のお客様向け</a:t>
            </a:r>
            <a:br>
              <a:rPr lang="en-US" altLang="ja-JP" sz="1300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</a:br>
            <a:r>
              <a:rPr lang="en-US" altLang="ja-JP" sz="1400" b="1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¥38,400</a:t>
            </a:r>
            <a:endParaRPr lang="en-US" altLang="ja-JP" sz="1300" b="1" dirty="0"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7596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342900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230880"/>
            <a:ext cx="3000375" cy="3627120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82"/>
          <a:stretch/>
        </p:blipFill>
        <p:spPr>
          <a:xfrm>
            <a:off x="6096000" y="3429000"/>
            <a:ext cx="3095625" cy="34290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E73C48-A611-4FFA-9B2B-EA537BC9F8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3D721A0-B592-44A0-BD23-3D079A1C89BB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65364F7-BFA7-44DD-A3ED-936AA29C4F1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42D8F1-6D3C-4073-8752-76829E51000B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0B60345-46C2-4FA4-8F41-78526BE1ED01}"/>
              </a:ext>
            </a:extLst>
          </p:cNvPr>
          <p:cNvSpPr txBox="1"/>
          <p:nvPr/>
        </p:nvSpPr>
        <p:spPr bwMode="auto">
          <a:xfrm>
            <a:off x="986238" y="531745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開発</a:t>
            </a: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背景</a:t>
            </a:r>
          </a:p>
        </p:txBody>
      </p:sp>
      <p:pic>
        <p:nvPicPr>
          <p:cNvPr id="20" name="グラフィックス 19">
            <a:extLst>
              <a:ext uri="{FF2B5EF4-FFF2-40B4-BE49-F238E27FC236}">
                <a16:creationId xmlns:a16="http://schemas.microsoft.com/office/drawing/2014/main" id="{03C4DCFB-86B4-4633-B1EB-26C0DD31BA2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921875" y="622322"/>
            <a:ext cx="1214723" cy="387477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A6326FD-E9D0-41C1-825E-50DF414507A0}"/>
              </a:ext>
            </a:extLst>
          </p:cNvPr>
          <p:cNvSpPr txBox="1"/>
          <p:nvPr/>
        </p:nvSpPr>
        <p:spPr>
          <a:xfrm>
            <a:off x="1139328" y="1307078"/>
            <a:ext cx="4875135" cy="1952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●企画意図</a:t>
            </a:r>
          </a:p>
          <a:p>
            <a:pPr>
              <a:lnSpc>
                <a:spcPct val="150000"/>
              </a:lnSpc>
            </a:pP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2019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年に発売した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EMOTT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は、「ペン芯が折れない」等の機能的な価値にくわえ、「おしゃれ」「センスがいい」情緒的な価値がお客様に受け入れられ、コロナ禍においても、日本のみならず世界で取り扱い地域を増やすなど、ご好評いただいております。既存の８つのカラーグループに加え、時代に沿う新色と既存色を組み合わせた、新しい５色のカラーグループを展開し、お客様の期待に答えてまいります。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F22A534-9780-4F50-89E7-A0E7F67F9E66}"/>
              </a:ext>
            </a:extLst>
          </p:cNvPr>
          <p:cNvSpPr txBox="1"/>
          <p:nvPr/>
        </p:nvSpPr>
        <p:spPr>
          <a:xfrm>
            <a:off x="1138082" y="3849942"/>
            <a:ext cx="4957918" cy="1952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●市場動向</a:t>
            </a:r>
            <a:endParaRPr lang="ja-JP" altLang="en-US" sz="1600" b="1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発売以降、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EMOTT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は売り上げを伸ばしています。</a:t>
            </a:r>
            <a:b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特に、今までのカラーラインナップにとらわれない、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1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色では成り立たない</a:t>
            </a:r>
            <a:b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中間的な色を組み合わせたカラーグループを提案する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5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色セットが人気です。</a:t>
            </a:r>
            <a:b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常時変容する時代や環境。そしてそれに伴い常に変化する</a:t>
            </a:r>
            <a:b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気持ちや心境に合わせ、「気持ちを表現するツール」である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EMOTT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も、</a:t>
            </a:r>
            <a:b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時代に沿った色の組み合わせを提案していきます。</a:t>
            </a:r>
          </a:p>
        </p:txBody>
      </p:sp>
      <p:pic>
        <p:nvPicPr>
          <p:cNvPr id="28" name="図 27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3FB7AA5C-3EC7-44A8-B6DA-D751E36CB40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950" y="1625865"/>
            <a:ext cx="3556265" cy="2122469"/>
          </a:xfrm>
          <a:prstGeom prst="rect">
            <a:avLst/>
          </a:prstGeom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410E76CF-CFB2-4812-A511-82B0508A85A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06489" y="4337490"/>
            <a:ext cx="4219870" cy="1657350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C6ED845A-3A68-4D0F-A5B9-10279F0044F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9152" y="4264242"/>
            <a:ext cx="1664690" cy="272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274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342900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230880"/>
            <a:ext cx="3000375" cy="3627120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82"/>
          <a:stretch/>
        </p:blipFill>
        <p:spPr>
          <a:xfrm>
            <a:off x="6096000" y="3429000"/>
            <a:ext cx="3095625" cy="34290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E73C48-A611-4FFA-9B2B-EA537BC9F8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3D721A0-B592-44A0-BD23-3D079A1C89BB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65364F7-BFA7-44DD-A3ED-936AA29C4F1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42D8F1-6D3C-4073-8752-76829E51000B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0B60345-46C2-4FA4-8F41-78526BE1ED01}"/>
              </a:ext>
            </a:extLst>
          </p:cNvPr>
          <p:cNvSpPr txBox="1"/>
          <p:nvPr/>
        </p:nvSpPr>
        <p:spPr bwMode="auto">
          <a:xfrm>
            <a:off x="986238" y="531745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商品特長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558D3E3-D3D5-496A-8201-0E7FBB315E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74938" y="626192"/>
            <a:ext cx="2520950" cy="41275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78F67F5-446B-41E1-89E1-0312075DD21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3" b="3635"/>
          <a:stretch/>
        </p:blipFill>
        <p:spPr>
          <a:xfrm>
            <a:off x="1726761" y="3539988"/>
            <a:ext cx="8742964" cy="2513574"/>
          </a:xfrm>
          <a:prstGeom prst="rect">
            <a:avLst/>
          </a:prstGeom>
        </p:spPr>
      </p:pic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7E23239C-2365-4D68-B447-B0E226DC76C2}"/>
              </a:ext>
            </a:extLst>
          </p:cNvPr>
          <p:cNvSpPr/>
          <p:nvPr/>
        </p:nvSpPr>
        <p:spPr>
          <a:xfrm>
            <a:off x="5027454" y="2187078"/>
            <a:ext cx="2628000" cy="10800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C9D94A6-D7E0-4872-A4C0-A3AA697D4FF2}"/>
              </a:ext>
            </a:extLst>
          </p:cNvPr>
          <p:cNvSpPr txBox="1"/>
          <p:nvPr/>
        </p:nvSpPr>
        <p:spPr>
          <a:xfrm>
            <a:off x="5063321" y="2265595"/>
            <a:ext cx="1051522" cy="53508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ts val="1800"/>
              </a:lnSpc>
            </a:pPr>
            <a:r>
              <a:rPr lang="en-US" altLang="ja-JP" sz="1400" b="0" dirty="0">
                <a:solidFill>
                  <a:schemeClr val="tx1"/>
                </a:solidFill>
              </a:rPr>
              <a:t>4</a:t>
            </a:r>
            <a:r>
              <a:rPr lang="ja-JP" altLang="en-US" sz="1400" b="0" dirty="0">
                <a:solidFill>
                  <a:schemeClr val="tx1"/>
                </a:solidFill>
              </a:rPr>
              <a:t>本セット </a:t>
            </a:r>
          </a:p>
          <a:p>
            <a:pPr>
              <a:lnSpc>
                <a:spcPts val="1800"/>
              </a:lnSpc>
            </a:pPr>
            <a:r>
              <a:rPr lang="ja-JP" altLang="en-US" sz="1400" b="0" dirty="0">
                <a:solidFill>
                  <a:schemeClr val="tx1"/>
                </a:solidFill>
              </a:rPr>
              <a:t>参考価格 </a:t>
            </a:r>
            <a:endParaRPr lang="en-US" altLang="ja-JP" sz="1400" b="0" dirty="0">
              <a:solidFill>
                <a:schemeClr val="tx1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EB33A0A9-A321-4464-8D0E-2829DA4984CB}"/>
              </a:ext>
            </a:extLst>
          </p:cNvPr>
          <p:cNvSpPr txBox="1"/>
          <p:nvPr/>
        </p:nvSpPr>
        <p:spPr>
          <a:xfrm>
            <a:off x="1139321" y="1296563"/>
            <a:ext cx="3850665" cy="1065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</a:t>
            </a:r>
            <a:r>
              <a:rPr lang="en-US" altLang="ja-JP" sz="16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TARGET</a:t>
            </a:r>
            <a:endParaRPr lang="ja-JP" altLang="en-US" sz="1600" b="1" i="0" dirty="0">
              <a:effectLst/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20</a:t>
            </a:r>
            <a:r>
              <a:rPr lang="ja-JP" altLang="en-US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代～</a:t>
            </a:r>
            <a:r>
              <a:rPr lang="en-US" altLang="ja-JP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30</a:t>
            </a:r>
            <a:r>
              <a:rPr lang="ja-JP" altLang="en-US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代の女性。ノートや手帳など、</a:t>
            </a:r>
          </a:p>
          <a:p>
            <a:pPr>
              <a:lnSpc>
                <a:spcPct val="150000"/>
              </a:lnSpc>
            </a:pPr>
            <a:r>
              <a:rPr lang="ja-JP" altLang="en-US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アナログ筆記を楽しむ人。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206B8E2-BD34-4590-BAA7-9291DD29BE4F}"/>
              </a:ext>
            </a:extLst>
          </p:cNvPr>
          <p:cNvSpPr/>
          <p:nvPr/>
        </p:nvSpPr>
        <p:spPr>
          <a:xfrm>
            <a:off x="1217386" y="2488696"/>
            <a:ext cx="1440000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139A3DD-32C8-48CA-8E89-591D688B3428}"/>
              </a:ext>
            </a:extLst>
          </p:cNvPr>
          <p:cNvSpPr/>
          <p:nvPr/>
        </p:nvSpPr>
        <p:spPr>
          <a:xfrm>
            <a:off x="2828325" y="2488696"/>
            <a:ext cx="1620000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4566B66-300B-4C74-BE8A-02EA4774A153}"/>
              </a:ext>
            </a:extLst>
          </p:cNvPr>
          <p:cNvSpPr/>
          <p:nvPr/>
        </p:nvSpPr>
        <p:spPr>
          <a:xfrm>
            <a:off x="1217387" y="2810710"/>
            <a:ext cx="1246441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E22636D-8980-4D8D-BA44-C8540A7299A4}"/>
              </a:ext>
            </a:extLst>
          </p:cNvPr>
          <p:cNvSpPr/>
          <p:nvPr/>
        </p:nvSpPr>
        <p:spPr>
          <a:xfrm>
            <a:off x="2624960" y="2810710"/>
            <a:ext cx="1080000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21DADED-71AD-4BC3-BBC4-D2EA1F2A57E8}"/>
              </a:ext>
            </a:extLst>
          </p:cNvPr>
          <p:cNvSpPr/>
          <p:nvPr/>
        </p:nvSpPr>
        <p:spPr>
          <a:xfrm>
            <a:off x="1217387" y="3142685"/>
            <a:ext cx="1764000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88E7C756-EFDC-44E6-AF3B-8CC03AD74264}"/>
              </a:ext>
            </a:extLst>
          </p:cNvPr>
          <p:cNvSpPr txBox="1"/>
          <p:nvPr/>
        </p:nvSpPr>
        <p:spPr>
          <a:xfrm>
            <a:off x="1138075" y="2429369"/>
            <a:ext cx="3528166" cy="1019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手描きイラスト    </a:t>
            </a: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ハンドレタリング</a:t>
            </a:r>
          </a:p>
          <a:p>
            <a:pPr algn="l">
              <a:lnSpc>
                <a:spcPct val="150000"/>
              </a:lnSpc>
            </a:pP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大人の塗り絵    </a:t>
            </a: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おうち時間</a:t>
            </a:r>
          </a:p>
          <a:p>
            <a:pPr algn="l">
              <a:lnSpc>
                <a:spcPct val="150000"/>
              </a:lnSpc>
            </a:pP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バレットジャーナル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62EF318-45EB-4690-B9C9-68EA755331B0}"/>
              </a:ext>
            </a:extLst>
          </p:cNvPr>
          <p:cNvSpPr txBox="1"/>
          <p:nvPr/>
        </p:nvSpPr>
        <p:spPr>
          <a:xfrm>
            <a:off x="4926991" y="1819576"/>
            <a:ext cx="2027355" cy="37350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1400" dirty="0"/>
              <a:t>シャープ（</a:t>
            </a:r>
            <a:r>
              <a:rPr lang="en-US" altLang="ja-JP" sz="1400" dirty="0"/>
              <a:t>0.9mm</a:t>
            </a:r>
            <a:r>
              <a:rPr lang="ja-JP" altLang="en-US" sz="1400" dirty="0"/>
              <a:t>） </a:t>
            </a:r>
            <a:endParaRPr lang="en-US" altLang="ja-JP" sz="1400" dirty="0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54D4D4F6-86F2-43A1-8C47-CD93664549C0}"/>
              </a:ext>
            </a:extLst>
          </p:cNvPr>
          <p:cNvSpPr/>
          <p:nvPr/>
        </p:nvSpPr>
        <p:spPr>
          <a:xfrm>
            <a:off x="7836454" y="2187078"/>
            <a:ext cx="2628000" cy="10800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8199802-07F7-4A5E-B11C-3BAC3CA849D7}"/>
              </a:ext>
            </a:extLst>
          </p:cNvPr>
          <p:cNvSpPr txBox="1"/>
          <p:nvPr/>
        </p:nvSpPr>
        <p:spPr>
          <a:xfrm>
            <a:off x="7734978" y="1819576"/>
            <a:ext cx="1724467" cy="37350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1400" dirty="0"/>
              <a:t>替芯（</a:t>
            </a:r>
            <a:r>
              <a:rPr lang="en-US" altLang="ja-JP" sz="1400" dirty="0"/>
              <a:t>0.9mm</a:t>
            </a:r>
            <a:r>
              <a:rPr lang="ja-JP" altLang="en-US" sz="1400" dirty="0"/>
              <a:t>） </a:t>
            </a:r>
            <a:endParaRPr lang="en-US" altLang="ja-JP" sz="1400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E9AD57E-C87A-4D19-9AB1-7BD67868ACBD}"/>
              </a:ext>
            </a:extLst>
          </p:cNvPr>
          <p:cNvSpPr txBox="1"/>
          <p:nvPr/>
        </p:nvSpPr>
        <p:spPr>
          <a:xfrm>
            <a:off x="5063070" y="2707089"/>
            <a:ext cx="2751511" cy="5080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en-US" altLang="ja-JP" sz="20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¥1,100</a:t>
            </a:r>
            <a:r>
              <a:rPr lang="ja-JP" altLang="en-US" sz="14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（税抜￥</a:t>
            </a:r>
            <a:r>
              <a:rPr lang="en-US" altLang="ja-JP" sz="14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1,000</a:t>
            </a:r>
            <a:r>
              <a:rPr lang="ja-JP" altLang="en-US" sz="14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）</a:t>
            </a:r>
          </a:p>
        </p:txBody>
      </p:sp>
      <p:pic>
        <p:nvPicPr>
          <p:cNvPr id="44" name="グラフィックス 43">
            <a:extLst>
              <a:ext uri="{FF2B5EF4-FFF2-40B4-BE49-F238E27FC236}">
                <a16:creationId xmlns:a16="http://schemas.microsoft.com/office/drawing/2014/main" id="{E47C6B70-D0FF-4D66-8F50-434AEFCE2AD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921875" y="622322"/>
            <a:ext cx="1214723" cy="387477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99426E25-B0EF-46CC-A421-496991750F71}"/>
              </a:ext>
            </a:extLst>
          </p:cNvPr>
          <p:cNvSpPr txBox="1"/>
          <p:nvPr/>
        </p:nvSpPr>
        <p:spPr>
          <a:xfrm>
            <a:off x="7878602" y="2265595"/>
            <a:ext cx="2329871" cy="53508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lnSpc>
                <a:spcPts val="1800"/>
              </a:lnSpc>
              <a:defRPr sz="1400" b="0" i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dirty="0"/>
              <a:t>カラー芯</a:t>
            </a:r>
            <a:r>
              <a:rPr lang="en-US" altLang="ja-JP" dirty="0"/>
              <a:t>4</a:t>
            </a:r>
            <a:r>
              <a:rPr lang="ja-JP" altLang="en-US" dirty="0"/>
              <a:t>色</a:t>
            </a:r>
            <a:r>
              <a:rPr lang="en-US" altLang="ja-JP" dirty="0"/>
              <a:t> </a:t>
            </a:r>
            <a:r>
              <a:rPr lang="ja-JP" altLang="en-US" dirty="0"/>
              <a:t>各</a:t>
            </a:r>
            <a:r>
              <a:rPr lang="en-US" altLang="ja-JP" dirty="0"/>
              <a:t>2</a:t>
            </a:r>
            <a:r>
              <a:rPr lang="ja-JP" altLang="en-US" dirty="0"/>
              <a:t>本入</a:t>
            </a:r>
          </a:p>
          <a:p>
            <a:r>
              <a:rPr lang="ja-JP" altLang="en-US" dirty="0"/>
              <a:t>参考価格  </a:t>
            </a:r>
            <a:endParaRPr lang="en-US" altLang="ja-JP" dirty="0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E58397C-CBD7-4DF4-AB1B-4633F8892BD2}"/>
              </a:ext>
            </a:extLst>
          </p:cNvPr>
          <p:cNvSpPr txBox="1"/>
          <p:nvPr/>
        </p:nvSpPr>
        <p:spPr>
          <a:xfrm>
            <a:off x="7901393" y="2707089"/>
            <a:ext cx="2329870" cy="5080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en-US" altLang="ja-JP" sz="20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¥220</a:t>
            </a:r>
            <a:r>
              <a:rPr lang="ja-JP" altLang="en-US" sz="14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（税抜￥</a:t>
            </a:r>
            <a:r>
              <a:rPr lang="en-US" altLang="ja-JP" sz="14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200</a:t>
            </a:r>
            <a:r>
              <a:rPr lang="ja-JP" altLang="en-US" sz="14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140323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342900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230880"/>
            <a:ext cx="3000375" cy="3627120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82"/>
          <a:stretch/>
        </p:blipFill>
        <p:spPr>
          <a:xfrm>
            <a:off x="6096000" y="3429000"/>
            <a:ext cx="3095625" cy="34290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E73C48-A611-4FFA-9B2B-EA537BC9F8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3D721A0-B592-44A0-BD23-3D079A1C89BB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65364F7-BFA7-44DD-A3ED-936AA29C4F1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42D8F1-6D3C-4073-8752-76829E51000B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0B60345-46C2-4FA4-8F41-78526BE1ED01}"/>
              </a:ext>
            </a:extLst>
          </p:cNvPr>
          <p:cNvSpPr txBox="1"/>
          <p:nvPr/>
        </p:nvSpPr>
        <p:spPr bwMode="auto">
          <a:xfrm>
            <a:off x="986238" y="531745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商品特長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558D3E3-D3D5-496A-8201-0E7FBB315E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74938" y="626192"/>
            <a:ext cx="2520950" cy="412750"/>
          </a:xfrm>
          <a:prstGeom prst="rect">
            <a:avLst/>
          </a:prstGeom>
        </p:spPr>
      </p:pic>
      <p:pic>
        <p:nvPicPr>
          <p:cNvPr id="44" name="グラフィックス 43">
            <a:extLst>
              <a:ext uri="{FF2B5EF4-FFF2-40B4-BE49-F238E27FC236}">
                <a16:creationId xmlns:a16="http://schemas.microsoft.com/office/drawing/2014/main" id="{E47C6B70-D0FF-4D66-8F50-434AEFCE2A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21875" y="622322"/>
            <a:ext cx="1214723" cy="387477"/>
          </a:xfrm>
          <a:prstGeom prst="rect">
            <a:avLst/>
          </a:prstGeom>
        </p:spPr>
      </p:pic>
      <p:sp>
        <p:nvSpPr>
          <p:cNvPr id="47" name="四角形: 角を丸くする 46">
            <a:extLst>
              <a:ext uri="{FF2B5EF4-FFF2-40B4-BE49-F238E27FC236}">
                <a16:creationId xmlns:a16="http://schemas.microsoft.com/office/drawing/2014/main" id="{8CC0E296-6B8D-4B0B-9B2B-81AD7C2A57B2}"/>
              </a:ext>
            </a:extLst>
          </p:cNvPr>
          <p:cNvSpPr/>
          <p:nvPr/>
        </p:nvSpPr>
        <p:spPr>
          <a:xfrm>
            <a:off x="9300402" y="1819884"/>
            <a:ext cx="981353" cy="4131654"/>
          </a:xfrm>
          <a:prstGeom prst="roundRect">
            <a:avLst>
              <a:gd name="adj" fmla="val 10420"/>
            </a:avLst>
          </a:prstGeom>
          <a:noFill/>
          <a:ln w="44450">
            <a:solidFill>
              <a:srgbClr val="DFA3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8" name="四角形: 角を丸くする 47">
            <a:extLst>
              <a:ext uri="{FF2B5EF4-FFF2-40B4-BE49-F238E27FC236}">
                <a16:creationId xmlns:a16="http://schemas.microsoft.com/office/drawing/2014/main" id="{71B22662-B5F0-426C-B292-8A1ABDB99D29}"/>
              </a:ext>
            </a:extLst>
          </p:cNvPr>
          <p:cNvSpPr/>
          <p:nvPr/>
        </p:nvSpPr>
        <p:spPr>
          <a:xfrm>
            <a:off x="1936981" y="1819884"/>
            <a:ext cx="981353" cy="4131654"/>
          </a:xfrm>
          <a:prstGeom prst="roundRect">
            <a:avLst>
              <a:gd name="adj" fmla="val 10420"/>
            </a:avLst>
          </a:prstGeom>
          <a:noFill/>
          <a:ln w="44450">
            <a:solidFill>
              <a:srgbClr val="DFA3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8B6F0240-88AB-4C70-870C-E06DB1BFAA78}"/>
              </a:ext>
            </a:extLst>
          </p:cNvPr>
          <p:cNvSpPr/>
          <p:nvPr/>
        </p:nvSpPr>
        <p:spPr>
          <a:xfrm>
            <a:off x="2303596" y="1646295"/>
            <a:ext cx="7601649" cy="45868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382C1122-54F5-452D-90A9-A6A62F1176BB}"/>
              </a:ext>
            </a:extLst>
          </p:cNvPr>
          <p:cNvSpPr txBox="1"/>
          <p:nvPr/>
        </p:nvSpPr>
        <p:spPr>
          <a:xfrm>
            <a:off x="1310997" y="1294108"/>
            <a:ext cx="1194997" cy="4137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●機能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81363106-90E4-4845-A340-6EE13F51867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507" y="2476210"/>
            <a:ext cx="5066348" cy="548640"/>
          </a:xfrm>
          <a:prstGeom prst="rect">
            <a:avLst/>
          </a:prstGeom>
        </p:spPr>
      </p:pic>
      <p:pic>
        <p:nvPicPr>
          <p:cNvPr id="22" name="図 21" descr="背景パターン&#10;&#10;自動的に生成された説明">
            <a:extLst>
              <a:ext uri="{FF2B5EF4-FFF2-40B4-BE49-F238E27FC236}">
                <a16:creationId xmlns:a16="http://schemas.microsoft.com/office/drawing/2014/main" id="{91B9F1EA-0C98-4CEE-B6DC-AF69B1DAD0B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832" y="2099013"/>
            <a:ext cx="1279884" cy="1279884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5EA88044-C542-416E-B2FC-8445FF3CF31F}"/>
              </a:ext>
            </a:extLst>
          </p:cNvPr>
          <p:cNvSpPr txBox="1"/>
          <p:nvPr/>
        </p:nvSpPr>
        <p:spPr>
          <a:xfrm>
            <a:off x="2413394" y="3657121"/>
            <a:ext cx="424864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1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ja-JP" altLang="en-US" sz="1400" dirty="0"/>
              <a:t>①筆圧を調節することで自由な濃淡が表現できる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328E2833-3AD4-43EA-B6F5-3B20D0C80713}"/>
              </a:ext>
            </a:extLst>
          </p:cNvPr>
          <p:cNvSpPr txBox="1"/>
          <p:nvPr/>
        </p:nvSpPr>
        <p:spPr>
          <a:xfrm>
            <a:off x="6777459" y="3657121"/>
            <a:ext cx="296427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4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ja-JP" altLang="en-US" dirty="0"/>
              <a:t>②</a:t>
            </a:r>
            <a:r>
              <a:rPr lang="en-US" altLang="ja-JP" dirty="0"/>
              <a:t>0.9mm</a:t>
            </a:r>
            <a:r>
              <a:rPr lang="ja-JP" altLang="en-US" dirty="0"/>
              <a:t>芯ならではの発色のよさ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5A695A9-B544-4A47-A096-DAD126DF84C7}"/>
              </a:ext>
            </a:extLst>
          </p:cNvPr>
          <p:cNvSpPr txBox="1"/>
          <p:nvPr/>
        </p:nvSpPr>
        <p:spPr>
          <a:xfrm>
            <a:off x="2413394" y="4598125"/>
            <a:ext cx="42906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4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ja-JP" altLang="en-US" dirty="0"/>
              <a:t>③</a:t>
            </a:r>
            <a:r>
              <a:rPr lang="en-US" altLang="ja-JP" dirty="0"/>
              <a:t>EMOTT</a:t>
            </a:r>
            <a:r>
              <a:rPr lang="ja-JP" altLang="en-US" dirty="0"/>
              <a:t>サインペンと同じ色をラインナップ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63EE4ACC-5DD1-43DC-BD58-355229C62B38}"/>
              </a:ext>
            </a:extLst>
          </p:cNvPr>
          <p:cNvSpPr txBox="1"/>
          <p:nvPr/>
        </p:nvSpPr>
        <p:spPr>
          <a:xfrm>
            <a:off x="6777459" y="4598125"/>
            <a:ext cx="307182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4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ja-JP" altLang="en-US" dirty="0"/>
              <a:t>④サラサラした書き味</a:t>
            </a: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48191275-A867-4F15-8C07-CC7DE00DDBB9}"/>
              </a:ext>
            </a:extLst>
          </p:cNvPr>
          <p:cNvSpPr txBox="1"/>
          <p:nvPr/>
        </p:nvSpPr>
        <p:spPr>
          <a:xfrm>
            <a:off x="2416082" y="5110862"/>
            <a:ext cx="201186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4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ja-JP" altLang="en-US" dirty="0"/>
              <a:t>⑤耐水性のある描線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1B6BC4AB-F37B-4F65-BD3B-563D5A978774}"/>
              </a:ext>
            </a:extLst>
          </p:cNvPr>
          <p:cNvSpPr txBox="1"/>
          <p:nvPr/>
        </p:nvSpPr>
        <p:spPr>
          <a:xfrm>
            <a:off x="6777459" y="5110862"/>
            <a:ext cx="201186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4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ja-JP" altLang="en-US" dirty="0"/>
              <a:t>⑥消しゴムで消せる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96789D90-585E-40BD-B05C-CFB6C556BB86}"/>
              </a:ext>
            </a:extLst>
          </p:cNvPr>
          <p:cNvSpPr txBox="1"/>
          <p:nvPr/>
        </p:nvSpPr>
        <p:spPr>
          <a:xfrm>
            <a:off x="2358207" y="4070418"/>
            <a:ext cx="495520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ja-JP"/>
            </a:defPPr>
            <a:lvl1pPr algn="r">
              <a:defRPr sz="1100">
                <a:latin typeface="A-OTF UD新ゴNT Pr6N R" panose="020B0400000000000000" pitchFamily="34" charset="-128"/>
                <a:ea typeface="A-OTF UD新ゴNT Pr6N R" panose="020B0400000000000000" pitchFamily="34" charset="-128"/>
              </a:defRPr>
            </a:lvl1pPr>
          </a:lstStyle>
          <a:p>
            <a:r>
              <a:rPr lang="ja-JP" altLang="en-US" sz="1200" dirty="0"/>
              <a:t>→①②により、表現したい描画の表情に深みをもたらすことができる</a:t>
            </a:r>
          </a:p>
        </p:txBody>
      </p:sp>
    </p:spTree>
    <p:extLst>
      <p:ext uri="{BB962C8B-B14F-4D97-AF65-F5344CB8AC3E}">
        <p14:creationId xmlns:p14="http://schemas.microsoft.com/office/powerpoint/2010/main" val="3754851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342900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230880"/>
            <a:ext cx="3000375" cy="3627120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82"/>
          <a:stretch/>
        </p:blipFill>
        <p:spPr>
          <a:xfrm>
            <a:off x="6096000" y="3429000"/>
            <a:ext cx="3095625" cy="34290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E73C48-A611-4FFA-9B2B-EA537BC9F8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3D721A0-B592-44A0-BD23-3D079A1C89BB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65364F7-BFA7-44DD-A3ED-936AA29C4F1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42D8F1-6D3C-4073-8752-76829E51000B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558D3E3-D3D5-496A-8201-0E7FBB315E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57842" y="626192"/>
            <a:ext cx="2520950" cy="412750"/>
          </a:xfrm>
          <a:prstGeom prst="rect">
            <a:avLst/>
          </a:prstGeom>
        </p:spPr>
      </p:pic>
      <p:pic>
        <p:nvPicPr>
          <p:cNvPr id="44" name="グラフィックス 43">
            <a:extLst>
              <a:ext uri="{FF2B5EF4-FFF2-40B4-BE49-F238E27FC236}">
                <a16:creationId xmlns:a16="http://schemas.microsoft.com/office/drawing/2014/main" id="{E47C6B70-D0FF-4D66-8F50-434AEFCE2A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21875" y="622322"/>
            <a:ext cx="1214723" cy="387477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9B6C3B7-20B1-4CE2-8A66-B802E515B2D2}"/>
              </a:ext>
            </a:extLst>
          </p:cNvPr>
          <p:cNvSpPr txBox="1"/>
          <p:nvPr/>
        </p:nvSpPr>
        <p:spPr bwMode="auto">
          <a:xfrm>
            <a:off x="951206" y="516120"/>
            <a:ext cx="2263491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ラインナップ</a:t>
            </a:r>
          </a:p>
        </p:txBody>
      </p:sp>
      <p:pic>
        <p:nvPicPr>
          <p:cNvPr id="4" name="図 3" descr="棒グラフ が含まれている画像&#10;&#10;自動的に生成された説明">
            <a:extLst>
              <a:ext uri="{FF2B5EF4-FFF2-40B4-BE49-F238E27FC236}">
                <a16:creationId xmlns:a16="http://schemas.microsoft.com/office/drawing/2014/main" id="{77225EB0-D81A-4A7D-9380-9694C229AAFF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28"/>
          <a:stretch/>
        </p:blipFill>
        <p:spPr>
          <a:xfrm>
            <a:off x="2838901" y="1423802"/>
            <a:ext cx="3840480" cy="1839924"/>
          </a:xfrm>
          <a:prstGeom prst="rect">
            <a:avLst/>
          </a:prstGeom>
        </p:spPr>
      </p:pic>
      <p:pic>
        <p:nvPicPr>
          <p:cNvPr id="6" name="図 5" descr="グラフィカル ユーザー インターフェイス&#10;&#10;中程度の精度で自動的に生成された説明">
            <a:extLst>
              <a:ext uri="{FF2B5EF4-FFF2-40B4-BE49-F238E27FC236}">
                <a16:creationId xmlns:a16="http://schemas.microsoft.com/office/drawing/2014/main" id="{71407D7E-15C6-400D-9886-10C6E7247C92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94"/>
          <a:stretch/>
        </p:blipFill>
        <p:spPr>
          <a:xfrm>
            <a:off x="1426972" y="3840377"/>
            <a:ext cx="3840480" cy="1846847"/>
          </a:xfrm>
          <a:prstGeom prst="rect">
            <a:avLst/>
          </a:prstGeom>
        </p:spPr>
      </p:pic>
      <p:pic>
        <p:nvPicPr>
          <p:cNvPr id="12" name="図 11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18248C89-FC09-4A48-8615-CF1EC17957E3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02"/>
          <a:stretch/>
        </p:blipFill>
        <p:spPr>
          <a:xfrm>
            <a:off x="6898136" y="3837416"/>
            <a:ext cx="3840480" cy="1844608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167411B-5913-4402-894B-39826ECD1116}"/>
              </a:ext>
            </a:extLst>
          </p:cNvPr>
          <p:cNvSpPr txBox="1"/>
          <p:nvPr/>
        </p:nvSpPr>
        <p:spPr>
          <a:xfrm>
            <a:off x="6696369" y="1698940"/>
            <a:ext cx="40089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爽やかで清々しい青空や草木を思わせるナチュラルな色合いに</a:t>
            </a:r>
          </a:p>
          <a:p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ストレスに乱された精神を鎮める沈静な色と新たな活力を生む</a:t>
            </a:r>
          </a:p>
          <a:p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鮮やかなレッドをアクセントとしています。</a:t>
            </a:r>
          </a:p>
          <a:p>
            <a:r>
              <a:rPr lang="ja-JP" altLang="en-US" sz="9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日々を忙しく生きる人々に、癒しと活力を与えるカラーグループです。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566A7D0F-77AB-475C-9449-F4E852CDAD4D}"/>
              </a:ext>
            </a:extLst>
          </p:cNvPr>
          <p:cNvSpPr txBox="1"/>
          <p:nvPr/>
        </p:nvSpPr>
        <p:spPr>
          <a:xfrm>
            <a:off x="7069486" y="1399485"/>
            <a:ext cx="363095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1050">
                <a:latin typeface="A-OTF 新ゴ Pr6 DB" panose="020B0600000000000000" pitchFamily="34" charset="-128"/>
                <a:ea typeface="A-OTF 新ゴ Pr6 DB" panose="020B0600000000000000" pitchFamily="34" charset="-128"/>
              </a:defRPr>
            </a:lvl1pPr>
          </a:lstStyle>
          <a:p>
            <a:r>
              <a:rPr lang="en-US" altLang="ja-JP" dirty="0"/>
              <a:t>REFRESH COLOR</a:t>
            </a:r>
            <a:r>
              <a:rPr lang="ja-JP" altLang="en-US" dirty="0"/>
              <a:t>　活力に目覚めるカラー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2F7FE01-3937-4989-9FBD-66B890079925}"/>
              </a:ext>
            </a:extLst>
          </p:cNvPr>
          <p:cNvSpPr txBox="1"/>
          <p:nvPr/>
        </p:nvSpPr>
        <p:spPr>
          <a:xfrm>
            <a:off x="1761208" y="3440600"/>
            <a:ext cx="269045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TROPICAL COLOR</a:t>
            </a:r>
            <a:br>
              <a:rPr lang="ja-JP" altLang="en-US" sz="105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</a:br>
            <a:r>
              <a:rPr lang="ja-JP" altLang="en-US" sz="1050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太陽の恵みを受けたトロピカル・カラー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40EBD34-4449-4EA6-A854-48ED8424BD38}"/>
              </a:ext>
            </a:extLst>
          </p:cNvPr>
          <p:cNvSpPr txBox="1"/>
          <p:nvPr/>
        </p:nvSpPr>
        <p:spPr>
          <a:xfrm>
            <a:off x="1313068" y="5540099"/>
            <a:ext cx="39642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900"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dirty="0"/>
              <a:t>リゾートを彩る花々や葉のライトピンクとライトグリーン。トロピカルジュースのように魅惑的なカラーのオレンジやフューシャ。太陽の恵みを受けた大自然からアクティブなエネルギーをチャージする、南国のムード溢れるラインナップです。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22AE607E-ED51-4CD1-9947-09F352A21001}"/>
              </a:ext>
            </a:extLst>
          </p:cNvPr>
          <p:cNvSpPr txBox="1"/>
          <p:nvPr/>
        </p:nvSpPr>
        <p:spPr>
          <a:xfrm>
            <a:off x="6788601" y="5540099"/>
            <a:ext cx="409033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900"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dirty="0"/>
              <a:t>深みのあるダークグレイッシュなトーンとイエローイッシュなカラーでまとめた、味わい深くどこか懐かしいカラーグループです。古き良き時代の暮らしを伝える落ち着いた基本</a:t>
            </a:r>
            <a:r>
              <a:rPr lang="en-US" altLang="ja-JP" dirty="0"/>
              <a:t>4</a:t>
            </a:r>
            <a:r>
              <a:rPr lang="ja-JP" altLang="en-US" dirty="0"/>
              <a:t>色</a:t>
            </a:r>
            <a:r>
              <a:rPr lang="en-US" altLang="ja-JP" dirty="0"/>
              <a:t>(</a:t>
            </a:r>
            <a:r>
              <a:rPr lang="ja-JP" altLang="en-US" dirty="0"/>
              <a:t>青・緑・黄・赤</a:t>
            </a:r>
            <a:r>
              <a:rPr lang="en-US" altLang="ja-JP" dirty="0"/>
              <a:t>)</a:t>
            </a:r>
            <a:r>
              <a:rPr lang="ja-JP" altLang="en-US" dirty="0"/>
              <a:t>のベーシックなラインナップとなります。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F056843C-22A5-4BB1-84F2-385E2F5E8AB0}"/>
              </a:ext>
            </a:extLst>
          </p:cNvPr>
          <p:cNvSpPr txBox="1"/>
          <p:nvPr/>
        </p:nvSpPr>
        <p:spPr>
          <a:xfrm>
            <a:off x="7282757" y="3440600"/>
            <a:ext cx="3000375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1050">
                <a:latin typeface="A-OTF 新ゴ Pr6 DB" panose="020B0600000000000000" pitchFamily="34" charset="-128"/>
                <a:ea typeface="A-OTF 新ゴ Pr6 DB" panose="020B0600000000000000" pitchFamily="34" charset="-128"/>
              </a:defRPr>
            </a:lvl1pPr>
          </a:lstStyle>
          <a:p>
            <a:r>
              <a:rPr lang="en-US" altLang="ja-JP" dirty="0"/>
              <a:t>NOSTALGIC COLOR</a:t>
            </a:r>
            <a:br>
              <a:rPr lang="ja-JP" altLang="en-US" dirty="0"/>
            </a:br>
            <a:r>
              <a:rPr lang="ja-JP" altLang="en-US" dirty="0"/>
              <a:t>古き良きを伝えるノスタルジックな色合い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B9E15279-0615-4DE5-BE82-7C578A703616}"/>
              </a:ext>
            </a:extLst>
          </p:cNvPr>
          <p:cNvSpPr txBox="1"/>
          <p:nvPr/>
        </p:nvSpPr>
        <p:spPr>
          <a:xfrm>
            <a:off x="6830645" y="3414712"/>
            <a:ext cx="6091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i="0" dirty="0">
                <a:solidFill>
                  <a:srgbClr val="BCBCBC"/>
                </a:solidFill>
                <a:effectLst/>
                <a:latin typeface="Noto Sans JP"/>
              </a:rPr>
              <a:t>03</a:t>
            </a:r>
            <a:endParaRPr lang="ja-JP" altLang="en-US" sz="2400" dirty="0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BE84A5B-8B3B-403F-B8D1-A0D1A3383A0B}"/>
              </a:ext>
            </a:extLst>
          </p:cNvPr>
          <p:cNvSpPr txBox="1"/>
          <p:nvPr/>
        </p:nvSpPr>
        <p:spPr>
          <a:xfrm>
            <a:off x="1305882" y="3414712"/>
            <a:ext cx="6091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i="0" dirty="0">
                <a:solidFill>
                  <a:srgbClr val="BCBCBC"/>
                </a:solidFill>
                <a:effectLst/>
                <a:latin typeface="Noto Sans JP"/>
              </a:rPr>
              <a:t>02</a:t>
            </a:r>
            <a:endParaRPr lang="ja-JP" altLang="en-US" sz="2400" dirty="0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F20CE276-AF26-49BC-ADD8-0EE13F20A39F}"/>
              </a:ext>
            </a:extLst>
          </p:cNvPr>
          <p:cNvSpPr txBox="1"/>
          <p:nvPr/>
        </p:nvSpPr>
        <p:spPr>
          <a:xfrm>
            <a:off x="6679381" y="1283789"/>
            <a:ext cx="6091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i="0" dirty="0">
                <a:solidFill>
                  <a:srgbClr val="BCBCBC"/>
                </a:solidFill>
                <a:effectLst/>
                <a:latin typeface="Noto Sans JP"/>
              </a:rPr>
              <a:t>01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593013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342900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230880"/>
            <a:ext cx="3000375" cy="3627120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82"/>
          <a:stretch/>
        </p:blipFill>
        <p:spPr>
          <a:xfrm>
            <a:off x="6096000" y="3429000"/>
            <a:ext cx="3095625" cy="34290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E73C48-A611-4FFA-9B2B-EA537BC9F8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3D721A0-B592-44A0-BD23-3D079A1C89BB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65364F7-BFA7-44DD-A3ED-936AA29C4F1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42D8F1-6D3C-4073-8752-76829E51000B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4" name="グラフィックス 43">
            <a:extLst>
              <a:ext uri="{FF2B5EF4-FFF2-40B4-BE49-F238E27FC236}">
                <a16:creationId xmlns:a16="http://schemas.microsoft.com/office/drawing/2014/main" id="{E47C6B70-D0FF-4D66-8F50-434AEFCE2A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921875" y="622322"/>
            <a:ext cx="1214723" cy="387477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9B6C3B7-20B1-4CE2-8A66-B802E515B2D2}"/>
              </a:ext>
            </a:extLst>
          </p:cNvPr>
          <p:cNvSpPr txBox="1"/>
          <p:nvPr/>
        </p:nvSpPr>
        <p:spPr bwMode="auto">
          <a:xfrm>
            <a:off x="972722" y="526878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描画見本</a:t>
            </a:r>
            <a:endParaRPr kumimoji="1" lang="ja-JP" altLang="en-US" sz="2800" kern="0" dirty="0">
              <a:latin typeface="A-OTF UD新ゴ Pro DB" pitchFamily="34" charset="-128"/>
              <a:ea typeface="A-OTF UD新ゴ Pro DB" pitchFamily="34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C9E71EE-3F9D-47DD-8B26-05170AE17157}"/>
              </a:ext>
            </a:extLst>
          </p:cNvPr>
          <p:cNvSpPr txBox="1"/>
          <p:nvPr/>
        </p:nvSpPr>
        <p:spPr>
          <a:xfrm>
            <a:off x="1893846" y="1514429"/>
            <a:ext cx="7700878" cy="32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>
            <a:defPPr>
              <a:defRPr lang="ja-JP"/>
            </a:defPPr>
            <a:lvl1pPr>
              <a:lnSpc>
                <a:spcPts val="1600"/>
              </a:lnSpc>
              <a:defRPr sz="1100">
                <a:latin typeface="A-OTF UD新ゴ Pro L" panose="020B0300000000000000" pitchFamily="34" charset="-128"/>
                <a:ea typeface="A-OTF UD新ゴ Pro L" panose="020B0300000000000000" pitchFamily="34" charset="-128"/>
              </a:defRPr>
            </a:lvl1pPr>
          </a:lstStyle>
          <a:p>
            <a:pPr algn="ctr"/>
            <a:r>
              <a:rPr lang="ja-JP" altLang="en-US" sz="1600" dirty="0">
                <a:latin typeface="A-OTF UD新ゴ Pr6 M" panose="020B0500000000000000" pitchFamily="34" charset="-128"/>
                <a:ea typeface="A-OTF UD新ゴ Pr6 M" panose="020B0500000000000000" pitchFamily="34" charset="-128"/>
              </a:rPr>
              <a:t>カラーシャープだからできるグラデーションを活かした柔らかい質感で描けます。</a:t>
            </a:r>
          </a:p>
        </p:txBody>
      </p:sp>
      <p:pic>
        <p:nvPicPr>
          <p:cNvPr id="6" name="図 5" descr="背景パターン が含まれている画像&#10;&#10;自動的に生成された説明">
            <a:extLst>
              <a:ext uri="{FF2B5EF4-FFF2-40B4-BE49-F238E27FC236}">
                <a16:creationId xmlns:a16="http://schemas.microsoft.com/office/drawing/2014/main" id="{B74E9E7E-E6E5-4C56-9A2D-3A55692E93E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0" y="2286635"/>
            <a:ext cx="8572500" cy="230505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AB577396-3DB1-492A-81D6-6A43548F305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74938" y="626192"/>
            <a:ext cx="2520950" cy="41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904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342900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230880"/>
            <a:ext cx="3000375" cy="3627120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82"/>
          <a:stretch/>
        </p:blipFill>
        <p:spPr>
          <a:xfrm>
            <a:off x="6096000" y="3429000"/>
            <a:ext cx="3095625" cy="34290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E73C48-A611-4FFA-9B2B-EA537BC9F8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3D721A0-B592-44A0-BD23-3D079A1C89BB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65364F7-BFA7-44DD-A3ED-936AA29C4F1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42D8F1-6D3C-4073-8752-76829E51000B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0B60345-46C2-4FA4-8F41-78526BE1ED01}"/>
              </a:ext>
            </a:extLst>
          </p:cNvPr>
          <p:cNvSpPr txBox="1"/>
          <p:nvPr/>
        </p:nvSpPr>
        <p:spPr bwMode="auto">
          <a:xfrm>
            <a:off x="986238" y="531745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商品特長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558D3E3-D3D5-496A-8201-0E7FBB315EE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50776" b="8579"/>
          <a:stretch/>
        </p:blipFill>
        <p:spPr>
          <a:xfrm>
            <a:off x="2674938" y="626192"/>
            <a:ext cx="1240902" cy="377337"/>
          </a:xfrm>
          <a:prstGeom prst="rect">
            <a:avLst/>
          </a:prstGeom>
        </p:spPr>
      </p:pic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7E23239C-2365-4D68-B447-B0E226DC76C2}"/>
              </a:ext>
            </a:extLst>
          </p:cNvPr>
          <p:cNvSpPr/>
          <p:nvPr/>
        </p:nvSpPr>
        <p:spPr>
          <a:xfrm>
            <a:off x="7793801" y="2340955"/>
            <a:ext cx="2628000" cy="10800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C9D94A6-D7E0-4872-A4C0-A3AA697D4FF2}"/>
              </a:ext>
            </a:extLst>
          </p:cNvPr>
          <p:cNvSpPr txBox="1"/>
          <p:nvPr/>
        </p:nvSpPr>
        <p:spPr>
          <a:xfrm>
            <a:off x="7851184" y="2476691"/>
            <a:ext cx="2408239" cy="30284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ts val="1800"/>
              </a:lnSpc>
            </a:pPr>
            <a:r>
              <a:rPr lang="en-US" altLang="ja-JP" sz="1400" b="0" dirty="0">
                <a:solidFill>
                  <a:schemeClr val="tx1"/>
                </a:solidFill>
              </a:rPr>
              <a:t>5</a:t>
            </a:r>
            <a:r>
              <a:rPr lang="ja-JP" altLang="en-US" sz="1400" b="0" dirty="0">
                <a:solidFill>
                  <a:schemeClr val="tx1"/>
                </a:solidFill>
              </a:rPr>
              <a:t>本セット 参考価格 </a:t>
            </a:r>
            <a:endParaRPr lang="en-US" altLang="ja-JP" sz="1400" b="0" dirty="0">
              <a:solidFill>
                <a:schemeClr val="tx1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EB33A0A9-A321-4464-8D0E-2829DA4984CB}"/>
              </a:ext>
            </a:extLst>
          </p:cNvPr>
          <p:cNvSpPr txBox="1"/>
          <p:nvPr/>
        </p:nvSpPr>
        <p:spPr>
          <a:xfrm>
            <a:off x="1139321" y="1296563"/>
            <a:ext cx="3850665" cy="1065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</a:t>
            </a:r>
            <a:r>
              <a:rPr lang="en-US" altLang="ja-JP" sz="1600" b="1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TARGET</a:t>
            </a:r>
            <a:endParaRPr lang="ja-JP" altLang="en-US" sz="1600" b="1" i="0" dirty="0">
              <a:effectLst/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20</a:t>
            </a:r>
            <a:r>
              <a:rPr lang="ja-JP" altLang="en-US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代～</a:t>
            </a:r>
            <a:r>
              <a:rPr lang="en-US" altLang="ja-JP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30</a:t>
            </a:r>
            <a:r>
              <a:rPr lang="ja-JP" altLang="en-US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代の女性。ノートや手帳など、</a:t>
            </a:r>
          </a:p>
          <a:p>
            <a:pPr>
              <a:lnSpc>
                <a:spcPct val="150000"/>
              </a:lnSpc>
            </a:pPr>
            <a:r>
              <a:rPr lang="ja-JP" altLang="en-US" sz="1400" b="1" u="sng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アナログ筆記を楽しむ人。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206B8E2-BD34-4590-BAA7-9291DD29BE4F}"/>
              </a:ext>
            </a:extLst>
          </p:cNvPr>
          <p:cNvSpPr/>
          <p:nvPr/>
        </p:nvSpPr>
        <p:spPr>
          <a:xfrm>
            <a:off x="1217386" y="2488696"/>
            <a:ext cx="1440000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139A3DD-32C8-48CA-8E89-591D688B3428}"/>
              </a:ext>
            </a:extLst>
          </p:cNvPr>
          <p:cNvSpPr/>
          <p:nvPr/>
        </p:nvSpPr>
        <p:spPr>
          <a:xfrm>
            <a:off x="2828325" y="2488696"/>
            <a:ext cx="1620000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4566B66-300B-4C74-BE8A-02EA4774A153}"/>
              </a:ext>
            </a:extLst>
          </p:cNvPr>
          <p:cNvSpPr/>
          <p:nvPr/>
        </p:nvSpPr>
        <p:spPr>
          <a:xfrm>
            <a:off x="1217387" y="2810710"/>
            <a:ext cx="1246441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E22636D-8980-4D8D-BA44-C8540A7299A4}"/>
              </a:ext>
            </a:extLst>
          </p:cNvPr>
          <p:cNvSpPr/>
          <p:nvPr/>
        </p:nvSpPr>
        <p:spPr>
          <a:xfrm>
            <a:off x="2624960" y="2810710"/>
            <a:ext cx="1080000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21DADED-71AD-4BC3-BBC4-D2EA1F2A57E8}"/>
              </a:ext>
            </a:extLst>
          </p:cNvPr>
          <p:cNvSpPr/>
          <p:nvPr/>
        </p:nvSpPr>
        <p:spPr>
          <a:xfrm>
            <a:off x="1217387" y="3142685"/>
            <a:ext cx="1764000" cy="25178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88E7C756-EFDC-44E6-AF3B-8CC03AD74264}"/>
              </a:ext>
            </a:extLst>
          </p:cNvPr>
          <p:cNvSpPr txBox="1"/>
          <p:nvPr/>
        </p:nvSpPr>
        <p:spPr>
          <a:xfrm>
            <a:off x="1138075" y="2429369"/>
            <a:ext cx="3528166" cy="1019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手描きイラスト    </a:t>
            </a: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ハンドレタリング</a:t>
            </a:r>
          </a:p>
          <a:p>
            <a:pPr algn="l">
              <a:lnSpc>
                <a:spcPct val="150000"/>
              </a:lnSpc>
            </a:pP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大人の塗り絵    </a:t>
            </a: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おうち時間</a:t>
            </a:r>
          </a:p>
          <a:p>
            <a:pPr algn="l">
              <a:lnSpc>
                <a:spcPct val="150000"/>
              </a:lnSpc>
            </a:pPr>
            <a:r>
              <a:rPr lang="en-US" altLang="ja-JP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#</a:t>
            </a:r>
            <a:r>
              <a:rPr lang="ja-JP" altLang="en-US" sz="14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バレットジャーナル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E9AD57E-C87A-4D19-9AB1-7BD67868ACBD}"/>
              </a:ext>
            </a:extLst>
          </p:cNvPr>
          <p:cNvSpPr txBox="1"/>
          <p:nvPr/>
        </p:nvSpPr>
        <p:spPr>
          <a:xfrm>
            <a:off x="7850933" y="2656567"/>
            <a:ext cx="2751511" cy="5080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en-US" altLang="ja-JP" sz="20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¥1,100</a:t>
            </a:r>
            <a:r>
              <a:rPr lang="ja-JP" altLang="en-US" sz="14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（税抜￥</a:t>
            </a:r>
            <a:r>
              <a:rPr lang="en-US" altLang="ja-JP" sz="14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1,000</a:t>
            </a:r>
            <a:r>
              <a:rPr lang="ja-JP" altLang="en-US" sz="1400" b="0" dirty="0">
                <a:solidFill>
                  <a:schemeClr val="tx1"/>
                </a:solidFill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）</a:t>
            </a:r>
          </a:p>
        </p:txBody>
      </p:sp>
      <p:pic>
        <p:nvPicPr>
          <p:cNvPr id="44" name="グラフィックス 43">
            <a:extLst>
              <a:ext uri="{FF2B5EF4-FFF2-40B4-BE49-F238E27FC236}">
                <a16:creationId xmlns:a16="http://schemas.microsoft.com/office/drawing/2014/main" id="{E47C6B70-D0FF-4D66-8F50-434AEFCE2A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21875" y="622322"/>
            <a:ext cx="1214723" cy="387477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548765B-88F2-4070-AA41-03306A77934E}"/>
              </a:ext>
            </a:extLst>
          </p:cNvPr>
          <p:cNvSpPr txBox="1"/>
          <p:nvPr/>
        </p:nvSpPr>
        <p:spPr>
          <a:xfrm>
            <a:off x="7886096" y="3090102"/>
            <a:ext cx="1538722" cy="3042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600" b="1" i="0">
                <a:solidFill>
                  <a:srgbClr val="3A3A3A"/>
                </a:solidFill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ts val="1800"/>
              </a:lnSpc>
            </a:pPr>
            <a:r>
              <a:rPr lang="ja-JP" altLang="en-US" sz="1400" b="0">
                <a:solidFill>
                  <a:schemeClr val="tx1"/>
                </a:solidFill>
              </a:rPr>
              <a:t>描線幅</a:t>
            </a:r>
            <a:r>
              <a:rPr lang="en-US" altLang="ja-JP" sz="1400" b="0" dirty="0">
                <a:solidFill>
                  <a:schemeClr val="tx1"/>
                </a:solidFill>
              </a:rPr>
              <a:t>0.4mm</a:t>
            </a:r>
            <a:endParaRPr lang="ja-JP" altLang="en-US" sz="1400" b="0" dirty="0">
              <a:solidFill>
                <a:schemeClr val="tx1"/>
              </a:solidFill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6B30EC4-669F-450F-A4C9-FFB2B3B1D8C6}"/>
              </a:ext>
            </a:extLst>
          </p:cNvPr>
          <p:cNvSpPr txBox="1"/>
          <p:nvPr/>
        </p:nvSpPr>
        <p:spPr>
          <a:xfrm>
            <a:off x="5645887" y="1686097"/>
            <a:ext cx="5818878" cy="56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これまであった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8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つのカラーグループに、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4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つの新しいカラーグループを追加します。</a:t>
            </a:r>
            <a:b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ニュアンス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/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ボタニカル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/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ミッドナイト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/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バーチャル</a:t>
            </a:r>
          </a:p>
        </p:txBody>
      </p:sp>
      <p:pic>
        <p:nvPicPr>
          <p:cNvPr id="6" name="図 5" descr="ピンク が含まれている画像&#10;&#10;自動的に生成された説明">
            <a:extLst>
              <a:ext uri="{FF2B5EF4-FFF2-40B4-BE49-F238E27FC236}">
                <a16:creationId xmlns:a16="http://schemas.microsoft.com/office/drawing/2014/main" id="{AAC8D989-7E83-4639-BEBA-F3588BD480EC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7" b="2012"/>
          <a:stretch/>
        </p:blipFill>
        <p:spPr>
          <a:xfrm>
            <a:off x="1751641" y="3508740"/>
            <a:ext cx="8686800" cy="2549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892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342900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230880"/>
            <a:ext cx="3000375" cy="3627120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82"/>
          <a:stretch/>
        </p:blipFill>
        <p:spPr>
          <a:xfrm>
            <a:off x="6096000" y="3429000"/>
            <a:ext cx="3095625" cy="34290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E73C48-A611-4FFA-9B2B-EA537BC9F8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3D721A0-B592-44A0-BD23-3D079A1C89BB}"/>
              </a:ext>
            </a:extLst>
          </p:cNvPr>
          <p:cNvSpPr/>
          <p:nvPr/>
        </p:nvSpPr>
        <p:spPr>
          <a:xfrm>
            <a:off x="709730" y="454570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65364F7-BFA7-44DD-A3ED-936AA29C4F1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42D8F1-6D3C-4073-8752-76829E51000B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558D3E3-D3D5-496A-8201-0E7FBB315EE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51428" b="8188"/>
          <a:stretch/>
        </p:blipFill>
        <p:spPr>
          <a:xfrm>
            <a:off x="3357842" y="626192"/>
            <a:ext cx="1224486" cy="378956"/>
          </a:xfrm>
          <a:prstGeom prst="rect">
            <a:avLst/>
          </a:prstGeom>
        </p:spPr>
      </p:pic>
      <p:pic>
        <p:nvPicPr>
          <p:cNvPr id="44" name="グラフィックス 43">
            <a:extLst>
              <a:ext uri="{FF2B5EF4-FFF2-40B4-BE49-F238E27FC236}">
                <a16:creationId xmlns:a16="http://schemas.microsoft.com/office/drawing/2014/main" id="{E47C6B70-D0FF-4D66-8F50-434AEFCE2A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21875" y="622322"/>
            <a:ext cx="1214723" cy="387477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9B6C3B7-20B1-4CE2-8A66-B802E515B2D2}"/>
              </a:ext>
            </a:extLst>
          </p:cNvPr>
          <p:cNvSpPr txBox="1"/>
          <p:nvPr/>
        </p:nvSpPr>
        <p:spPr bwMode="auto">
          <a:xfrm>
            <a:off x="951206" y="516120"/>
            <a:ext cx="2263491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ラインナップ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D1CF8A5-BC33-4908-918D-AE0BDA42A0B3}"/>
              </a:ext>
            </a:extLst>
          </p:cNvPr>
          <p:cNvGrpSpPr/>
          <p:nvPr/>
        </p:nvGrpSpPr>
        <p:grpSpPr>
          <a:xfrm>
            <a:off x="1201936" y="1395549"/>
            <a:ext cx="6928859" cy="2142989"/>
            <a:chOff x="1435616" y="1212669"/>
            <a:chExt cx="6928859" cy="2142989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95A7500D-BBE9-4341-BC29-2C047833A04D}"/>
                </a:ext>
              </a:extLst>
            </p:cNvPr>
            <p:cNvGrpSpPr/>
            <p:nvPr/>
          </p:nvGrpSpPr>
          <p:grpSpPr>
            <a:xfrm>
              <a:off x="1435616" y="1212669"/>
              <a:ext cx="3857769" cy="2142989"/>
              <a:chOff x="2844878" y="1283789"/>
              <a:chExt cx="3857769" cy="2142989"/>
            </a:xfrm>
          </p:grpSpPr>
          <p:pic>
            <p:nvPicPr>
              <p:cNvPr id="22" name="図 21" descr="文字と絵のコラージュ&#10;&#10;低い精度で自動的に生成された説明">
                <a:extLst>
                  <a:ext uri="{FF2B5EF4-FFF2-40B4-BE49-F238E27FC236}">
                    <a16:creationId xmlns:a16="http://schemas.microsoft.com/office/drawing/2014/main" id="{2859EEEB-71F4-4184-9F42-8DDA52DB90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44878" y="1354138"/>
                <a:ext cx="3840480" cy="2072640"/>
              </a:xfrm>
              <a:prstGeom prst="rect">
                <a:avLst/>
              </a:prstGeom>
            </p:spPr>
          </p:pic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6F55A595-A8AA-4E42-B4BA-CEBBCF7981BD}"/>
                  </a:ext>
                </a:extLst>
              </p:cNvPr>
              <p:cNvSpPr/>
              <p:nvPr/>
            </p:nvSpPr>
            <p:spPr>
              <a:xfrm>
                <a:off x="6067491" y="1283789"/>
                <a:ext cx="635156" cy="2334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EB01CC9-C899-4DDE-A838-FDDF84818891}"/>
                </a:ext>
              </a:extLst>
            </p:cNvPr>
            <p:cNvGrpSpPr/>
            <p:nvPr/>
          </p:nvGrpSpPr>
          <p:grpSpPr>
            <a:xfrm>
              <a:off x="3005148" y="1249139"/>
              <a:ext cx="5359327" cy="1698636"/>
              <a:chOff x="3005148" y="1249139"/>
              <a:chExt cx="5359327" cy="1698636"/>
            </a:xfrm>
          </p:grpSpPr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F20CE276-AF26-49BC-ADD8-0EE13F20A39F}"/>
                  </a:ext>
                </a:extLst>
              </p:cNvPr>
              <p:cNvSpPr txBox="1"/>
              <p:nvPr/>
            </p:nvSpPr>
            <p:spPr>
              <a:xfrm>
                <a:off x="5341239" y="1314972"/>
                <a:ext cx="60911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ja-JP" sz="2400" b="1" i="0" dirty="0">
                    <a:solidFill>
                      <a:srgbClr val="BCBCBC"/>
                    </a:solidFill>
                    <a:effectLst/>
                    <a:latin typeface="Noto Sans JP"/>
                  </a:rPr>
                  <a:t>09</a:t>
                </a: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6B3DB9B1-E1AA-4966-AE68-A6D47D943F00}"/>
                  </a:ext>
                </a:extLst>
              </p:cNvPr>
              <p:cNvSpPr txBox="1"/>
              <p:nvPr/>
            </p:nvSpPr>
            <p:spPr>
              <a:xfrm>
                <a:off x="5723665" y="1338055"/>
                <a:ext cx="1957127" cy="4154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ja-JP"/>
                </a:defPPr>
                <a:lvl1pPr>
                  <a:defRPr sz="1050">
                    <a:latin typeface="A-OTF 新ゴ Pr6 DB" panose="020B0600000000000000" pitchFamily="34" charset="-128"/>
                    <a:ea typeface="A-OTF 新ゴ Pr6 DB" panose="020B0600000000000000" pitchFamily="34" charset="-128"/>
                  </a:defRPr>
                </a:lvl1pPr>
              </a:lstStyle>
              <a:p>
                <a:r>
                  <a:rPr lang="en-US" altLang="ja-JP" dirty="0"/>
                  <a:t>NUANCE COLOR  </a:t>
                </a:r>
                <a:endParaRPr lang="ja-JP" altLang="en-US" dirty="0"/>
              </a:p>
              <a:p>
                <a:r>
                  <a:rPr lang="ja-JP" altLang="en-US" dirty="0"/>
                  <a:t>心地よい安らぎの色合い</a:t>
                </a:r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2FCF1A74-589B-4111-9E60-16726D41706C}"/>
                  </a:ext>
                </a:extLst>
              </p:cNvPr>
              <p:cNvSpPr txBox="1"/>
              <p:nvPr/>
            </p:nvSpPr>
            <p:spPr>
              <a:xfrm>
                <a:off x="5349265" y="1767632"/>
                <a:ext cx="3015210" cy="1149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ja-JP"/>
                </a:defPPr>
                <a:lvl1pPr>
                  <a:defRPr sz="900">
                    <a:latin typeface="A-OTF 新ゴ Pr6 L" panose="020B0300000000000000" pitchFamily="34" charset="-128"/>
                    <a:ea typeface="A-OTF 新ゴ Pr6 L" panose="020B0300000000000000" pitchFamily="34" charset="-128"/>
                  </a:defRPr>
                </a:lvl1pPr>
              </a:lstStyle>
              <a:p>
                <a:pPr>
                  <a:lnSpc>
                    <a:spcPts val="1400"/>
                  </a:lnSpc>
                </a:pPr>
                <a:r>
                  <a:rPr lang="ja-JP" altLang="en-US" dirty="0"/>
                  <a:t>ナチュラルな素材と共に心地よくシンプルに暮らす、</a:t>
                </a:r>
              </a:p>
              <a:p>
                <a:pPr>
                  <a:lnSpc>
                    <a:spcPts val="1400"/>
                  </a:lnSpc>
                </a:pPr>
                <a:r>
                  <a:rPr lang="ja-JP" altLang="en-US" dirty="0"/>
                  <a:t>ニューノーマルな時代に寄り添う色として、クールで</a:t>
                </a:r>
              </a:p>
              <a:p>
                <a:pPr>
                  <a:lnSpc>
                    <a:spcPts val="1400"/>
                  </a:lnSpc>
                </a:pPr>
                <a:r>
                  <a:rPr lang="ja-JP" altLang="en-US" dirty="0"/>
                  <a:t>ミニマムなサックスブルーとシーフォグに落ち着いた</a:t>
                </a:r>
              </a:p>
              <a:p>
                <a:pPr>
                  <a:lnSpc>
                    <a:spcPts val="1400"/>
                  </a:lnSpc>
                </a:pPr>
                <a:r>
                  <a:rPr lang="ja-JP" altLang="en-US" dirty="0"/>
                  <a:t>雰囲気を醸し出すスレートブルーを加え、自然素材の</a:t>
                </a:r>
              </a:p>
              <a:p>
                <a:pPr>
                  <a:lnSpc>
                    <a:spcPts val="1400"/>
                  </a:lnSpc>
                </a:pPr>
                <a:r>
                  <a:rPr lang="ja-JP" altLang="en-US" dirty="0"/>
                  <a:t>無垢なエクリュ、アッシュローズが安らぎを与えてくれます。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D28C2A9F-100C-45EB-A705-9019DD4B06B9}"/>
                  </a:ext>
                </a:extLst>
              </p:cNvPr>
              <p:cNvSpPr/>
              <p:nvPr/>
            </p:nvSpPr>
            <p:spPr>
              <a:xfrm>
                <a:off x="3005148" y="1249139"/>
                <a:ext cx="352277" cy="16986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52" name="図 51" descr="ロゴ が含まれている画像&#10;&#10;自動的に生成された説明">
                <a:extLst>
                  <a:ext uri="{FF2B5EF4-FFF2-40B4-BE49-F238E27FC236}">
                    <a16:creationId xmlns:a16="http://schemas.microsoft.com/office/drawing/2014/main" id="{7BF2C332-9A60-45D9-9DE5-7D0C4365E63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1303"/>
              <a:stretch/>
            </p:blipFill>
            <p:spPr>
              <a:xfrm>
                <a:off x="3049834" y="1324957"/>
                <a:ext cx="336100" cy="284768"/>
              </a:xfrm>
              <a:prstGeom prst="rect">
                <a:avLst/>
              </a:prstGeom>
            </p:spPr>
          </p:pic>
          <p:pic>
            <p:nvPicPr>
              <p:cNvPr id="57" name="図 56" descr="ロゴ が含まれている画像&#10;&#10;自動的に生成された説明">
                <a:extLst>
                  <a:ext uri="{FF2B5EF4-FFF2-40B4-BE49-F238E27FC236}">
                    <a16:creationId xmlns:a16="http://schemas.microsoft.com/office/drawing/2014/main" id="{2D625525-F637-492F-9F8C-6BA73A1A744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1303"/>
              <a:stretch/>
            </p:blipFill>
            <p:spPr>
              <a:xfrm>
                <a:off x="3049834" y="1760310"/>
                <a:ext cx="336100" cy="284768"/>
              </a:xfrm>
              <a:prstGeom prst="rect">
                <a:avLst/>
              </a:prstGeom>
            </p:spPr>
          </p:pic>
          <p:pic>
            <p:nvPicPr>
              <p:cNvPr id="58" name="図 57" descr="ロゴ が含まれている画像&#10;&#10;自動的に生成された説明">
                <a:extLst>
                  <a:ext uri="{FF2B5EF4-FFF2-40B4-BE49-F238E27FC236}">
                    <a16:creationId xmlns:a16="http://schemas.microsoft.com/office/drawing/2014/main" id="{7718AE8D-7069-4BAA-A0C8-ADAF60321C8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1303"/>
              <a:stretch/>
            </p:blipFill>
            <p:spPr>
              <a:xfrm>
                <a:off x="3049834" y="2618623"/>
                <a:ext cx="336100" cy="284768"/>
              </a:xfrm>
              <a:prstGeom prst="rect">
                <a:avLst/>
              </a:prstGeom>
            </p:spPr>
          </p:pic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FF6E88E-11D8-47DC-ACA5-6C3FD8B132D7}"/>
              </a:ext>
            </a:extLst>
          </p:cNvPr>
          <p:cNvGrpSpPr/>
          <p:nvPr/>
        </p:nvGrpSpPr>
        <p:grpSpPr>
          <a:xfrm>
            <a:off x="4068414" y="3993588"/>
            <a:ext cx="7152329" cy="2085770"/>
            <a:chOff x="2706974" y="3800548"/>
            <a:chExt cx="7152329" cy="2085770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492C6496-96C9-462F-8F61-A5D90B190E0A}"/>
                </a:ext>
              </a:extLst>
            </p:cNvPr>
            <p:cNvGrpSpPr/>
            <p:nvPr/>
          </p:nvGrpSpPr>
          <p:grpSpPr>
            <a:xfrm>
              <a:off x="2706974" y="3800548"/>
              <a:ext cx="3947794" cy="2072640"/>
              <a:chOff x="1416050" y="3871668"/>
              <a:chExt cx="3947794" cy="2072640"/>
            </a:xfrm>
          </p:grpSpPr>
          <p:pic>
            <p:nvPicPr>
              <p:cNvPr id="32" name="図 31" descr="文字と絵のコラージュ&#10;&#10;低い精度で自動的に生成された説明">
                <a:extLst>
                  <a:ext uri="{FF2B5EF4-FFF2-40B4-BE49-F238E27FC236}">
                    <a16:creationId xmlns:a16="http://schemas.microsoft.com/office/drawing/2014/main" id="{9D7930E7-177E-42F0-A26E-53C774E7AC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16050" y="3871668"/>
                <a:ext cx="3840480" cy="2072640"/>
              </a:xfrm>
              <a:prstGeom prst="rect">
                <a:avLst/>
              </a:prstGeom>
            </p:spPr>
          </p:pic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BF6377E0-F62D-4CF6-B0EC-E6503E1FBB20}"/>
                  </a:ext>
                </a:extLst>
              </p:cNvPr>
              <p:cNvSpPr/>
              <p:nvPr/>
            </p:nvSpPr>
            <p:spPr>
              <a:xfrm>
                <a:off x="4376015" y="3873535"/>
                <a:ext cx="987829" cy="1460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CBE84A5B-8B3B-403F-B8D1-A0D1A3383A0B}"/>
                </a:ext>
              </a:extLst>
            </p:cNvPr>
            <p:cNvSpPr txBox="1"/>
            <p:nvPr/>
          </p:nvSpPr>
          <p:spPr>
            <a:xfrm>
              <a:off x="6603580" y="3834546"/>
              <a:ext cx="60911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2400" b="1" dirty="0">
                  <a:solidFill>
                    <a:srgbClr val="BCBCBC"/>
                  </a:solidFill>
                  <a:latin typeface="Noto Sans JP"/>
                </a:rPr>
                <a:t>10</a:t>
              </a:r>
              <a:endParaRPr lang="ja-JP" altLang="en-US" sz="2400" dirty="0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C633E3B1-73FF-44C7-8744-68E708CA904E}"/>
                </a:ext>
              </a:extLst>
            </p:cNvPr>
            <p:cNvSpPr txBox="1"/>
            <p:nvPr/>
          </p:nvSpPr>
          <p:spPr>
            <a:xfrm>
              <a:off x="6973950" y="3857629"/>
              <a:ext cx="2318636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ja-JP"/>
              </a:defPPr>
              <a:lvl1pPr>
                <a:defRPr sz="1050">
                  <a:latin typeface="A-OTF 新ゴ Pr6 DB" panose="020B0600000000000000" pitchFamily="34" charset="-128"/>
                  <a:ea typeface="A-OTF 新ゴ Pr6 DB" panose="020B0600000000000000" pitchFamily="34" charset="-128"/>
                </a:defRPr>
              </a:lvl1pPr>
            </a:lstStyle>
            <a:p>
              <a:r>
                <a:rPr lang="en-US" altLang="ja-JP" dirty="0"/>
                <a:t>BOTANICAL COLOR</a:t>
              </a:r>
              <a:r>
                <a:rPr lang="ja-JP" altLang="en-US" dirty="0"/>
                <a:t>　</a:t>
              </a:r>
            </a:p>
            <a:p>
              <a:r>
                <a:rPr lang="ja-JP" altLang="en-US" dirty="0"/>
                <a:t>幸せを彩る草花のナチュラルカラー</a:t>
              </a: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C1A31055-572D-401A-B380-A5FF0E9174EA}"/>
                </a:ext>
              </a:extLst>
            </p:cNvPr>
            <p:cNvSpPr txBox="1"/>
            <p:nvPr/>
          </p:nvSpPr>
          <p:spPr>
            <a:xfrm>
              <a:off x="6658575" y="4295921"/>
              <a:ext cx="3200728" cy="9700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ja-JP"/>
              </a:defPPr>
              <a:lvl1pPr>
                <a:defRPr sz="900">
                  <a:latin typeface="A-OTF 新ゴ Pr6 L" panose="020B0300000000000000" pitchFamily="34" charset="-128"/>
                  <a:ea typeface="A-OTF 新ゴ Pr6 L" panose="020B0300000000000000" pitchFamily="34" charset="-128"/>
                </a:defRPr>
              </a:lvl1pPr>
            </a:lstStyle>
            <a:p>
              <a:pPr>
                <a:lnSpc>
                  <a:spcPts val="1400"/>
                </a:lnSpc>
              </a:pPr>
              <a:r>
                <a:rPr lang="ja-JP" altLang="en-US" dirty="0"/>
                <a:t>自然を愛で、ありのままの素材を感じながら過ごす、</a:t>
              </a:r>
            </a:p>
            <a:p>
              <a:pPr>
                <a:lnSpc>
                  <a:spcPts val="1400"/>
                </a:lnSpc>
              </a:pPr>
              <a:r>
                <a:rPr lang="ja-JP" altLang="en-US" dirty="0"/>
                <a:t>手仕事のある暮らしへの郷愁として、自然素材から</a:t>
              </a:r>
            </a:p>
            <a:p>
              <a:pPr>
                <a:lnSpc>
                  <a:spcPts val="1400"/>
                </a:lnSpc>
              </a:pPr>
              <a:r>
                <a:rPr lang="ja-JP" altLang="en-US" dirty="0"/>
                <a:t>切り取った素朴なアップルグリーンとベージュに</a:t>
              </a:r>
            </a:p>
            <a:p>
              <a:pPr>
                <a:lnSpc>
                  <a:spcPts val="1400"/>
                </a:lnSpc>
              </a:pPr>
              <a:r>
                <a:rPr lang="ja-JP" altLang="en-US" dirty="0"/>
                <a:t>コルクを追加し、カーネーションとグラジオラスレッド</a:t>
              </a:r>
            </a:p>
            <a:p>
              <a:pPr>
                <a:lnSpc>
                  <a:spcPts val="1400"/>
                </a:lnSpc>
              </a:pPr>
              <a:r>
                <a:rPr lang="ja-JP" altLang="en-US" dirty="0"/>
                <a:t>を加えることで華やかさが生まれ、幸福感を演出します。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77043A42-9FD5-4BD7-9C70-9DF4F055091A}"/>
                </a:ext>
              </a:extLst>
            </p:cNvPr>
            <p:cNvSpPr/>
            <p:nvPr/>
          </p:nvSpPr>
          <p:spPr>
            <a:xfrm>
              <a:off x="4281301" y="4174182"/>
              <a:ext cx="352277" cy="16986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E20B07CC-E0FE-4ED1-993E-DD0E8B4D6BB4}"/>
                </a:ext>
              </a:extLst>
            </p:cNvPr>
            <p:cNvGrpSpPr/>
            <p:nvPr/>
          </p:nvGrpSpPr>
          <p:grpSpPr>
            <a:xfrm>
              <a:off x="4312666" y="4307884"/>
              <a:ext cx="336100" cy="1578434"/>
              <a:chOff x="715964" y="3050630"/>
              <a:chExt cx="336100" cy="1578434"/>
            </a:xfrm>
          </p:grpSpPr>
          <p:pic>
            <p:nvPicPr>
              <p:cNvPr id="60" name="図 59" descr="ロゴ が含まれている画像&#10;&#10;自動的に生成された説明">
                <a:extLst>
                  <a:ext uri="{FF2B5EF4-FFF2-40B4-BE49-F238E27FC236}">
                    <a16:creationId xmlns:a16="http://schemas.microsoft.com/office/drawing/2014/main" id="{14A68FC3-62A2-46B7-B63A-740E644BBC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1303"/>
              <a:stretch/>
            </p:blipFill>
            <p:spPr>
              <a:xfrm>
                <a:off x="715964" y="3050630"/>
                <a:ext cx="336100" cy="284768"/>
              </a:xfrm>
              <a:prstGeom prst="rect">
                <a:avLst/>
              </a:prstGeom>
            </p:spPr>
          </p:pic>
          <p:pic>
            <p:nvPicPr>
              <p:cNvPr id="61" name="図 60" descr="ロゴ が含まれている画像&#10;&#10;自動的に生成された説明">
                <a:extLst>
                  <a:ext uri="{FF2B5EF4-FFF2-40B4-BE49-F238E27FC236}">
                    <a16:creationId xmlns:a16="http://schemas.microsoft.com/office/drawing/2014/main" id="{04E370AC-316E-4BAD-9768-5FA4CF0E40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1303"/>
              <a:stretch/>
            </p:blipFill>
            <p:spPr>
              <a:xfrm>
                <a:off x="715964" y="3485983"/>
                <a:ext cx="336100" cy="284768"/>
              </a:xfrm>
              <a:prstGeom prst="rect">
                <a:avLst/>
              </a:prstGeom>
            </p:spPr>
          </p:pic>
          <p:pic>
            <p:nvPicPr>
              <p:cNvPr id="62" name="図 61" descr="ロゴ が含まれている画像&#10;&#10;自動的に生成された説明">
                <a:extLst>
                  <a:ext uri="{FF2B5EF4-FFF2-40B4-BE49-F238E27FC236}">
                    <a16:creationId xmlns:a16="http://schemas.microsoft.com/office/drawing/2014/main" id="{70516AC0-20CF-4212-9D4C-5C8B8CA2E0A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1303"/>
              <a:stretch/>
            </p:blipFill>
            <p:spPr>
              <a:xfrm>
                <a:off x="715964" y="4344296"/>
                <a:ext cx="336100" cy="28476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775896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5870AB2E-AEA9-4AC2-983A-2919B52B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8" name="図 7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E6F7D639-54FF-4C8F-B797-EFD517C1CA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9235" y="0"/>
            <a:ext cx="3072765" cy="3429000"/>
          </a:xfrm>
          <a:prstGeom prst="rect">
            <a:avLst/>
          </a:prstGeom>
        </p:spPr>
      </p:pic>
      <p:pic>
        <p:nvPicPr>
          <p:cNvPr id="11" name="図 10" descr="テキスト&#10;&#10;自動的に生成された説明">
            <a:extLst>
              <a:ext uri="{FF2B5EF4-FFF2-40B4-BE49-F238E27FC236}">
                <a16:creationId xmlns:a16="http://schemas.microsoft.com/office/drawing/2014/main" id="{7182626F-125C-4C0C-A505-DDFD412B9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3095625" cy="2457450"/>
          </a:xfrm>
          <a:prstGeom prst="rect">
            <a:avLst/>
          </a:prstGeom>
        </p:spPr>
      </p:pic>
      <p:pic>
        <p:nvPicPr>
          <p:cNvPr id="10" name="図 9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AA7A279A-9CB2-4A40-BEB5-55FBD698D7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1625" y="3230880"/>
            <a:ext cx="3000375" cy="3627120"/>
          </a:xfrm>
          <a:prstGeom prst="rect">
            <a:avLst/>
          </a:prstGeom>
        </p:spPr>
      </p:pic>
      <p:pic>
        <p:nvPicPr>
          <p:cNvPr id="13" name="図 12" descr="文字と絵が書かれた紙&#10;&#10;低い精度で自動的に生成された説明">
            <a:extLst>
              <a:ext uri="{FF2B5EF4-FFF2-40B4-BE49-F238E27FC236}">
                <a16:creationId xmlns:a16="http://schemas.microsoft.com/office/drawing/2014/main" id="{A087DB4F-F0AC-4B89-A79F-B02CAC2FBF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682"/>
          <a:stretch/>
        </p:blipFill>
        <p:spPr>
          <a:xfrm>
            <a:off x="6096000" y="3429000"/>
            <a:ext cx="3095625" cy="3429000"/>
          </a:xfrm>
          <a:prstGeom prst="rect">
            <a:avLst/>
          </a:prstGeom>
        </p:spPr>
      </p:pic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E73C48-A611-4FFA-9B2B-EA537BC9F8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3D721A0-B592-44A0-BD23-3D079A1C89BB}"/>
              </a:ext>
            </a:extLst>
          </p:cNvPr>
          <p:cNvSpPr/>
          <p:nvPr/>
        </p:nvSpPr>
        <p:spPr>
          <a:xfrm>
            <a:off x="709730" y="454570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B65364F7-BFA7-44DD-A3ED-936AA29C4F1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42D8F1-6D3C-4073-8752-76829E51000B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558D3E3-D3D5-496A-8201-0E7FBB315EE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51428" b="8188"/>
          <a:stretch/>
        </p:blipFill>
        <p:spPr>
          <a:xfrm>
            <a:off x="3357842" y="626192"/>
            <a:ext cx="1224486" cy="378956"/>
          </a:xfrm>
          <a:prstGeom prst="rect">
            <a:avLst/>
          </a:prstGeom>
        </p:spPr>
      </p:pic>
      <p:pic>
        <p:nvPicPr>
          <p:cNvPr id="44" name="グラフィックス 43">
            <a:extLst>
              <a:ext uri="{FF2B5EF4-FFF2-40B4-BE49-F238E27FC236}">
                <a16:creationId xmlns:a16="http://schemas.microsoft.com/office/drawing/2014/main" id="{E47C6B70-D0FF-4D66-8F50-434AEFCE2A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21875" y="622322"/>
            <a:ext cx="1214723" cy="387477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9B6C3B7-20B1-4CE2-8A66-B802E515B2D2}"/>
              </a:ext>
            </a:extLst>
          </p:cNvPr>
          <p:cNvSpPr txBox="1"/>
          <p:nvPr/>
        </p:nvSpPr>
        <p:spPr bwMode="auto">
          <a:xfrm>
            <a:off x="951206" y="516120"/>
            <a:ext cx="2263491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ラインナップ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BE84A5B-8B3B-403F-B8D1-A0D1A3383A0B}"/>
              </a:ext>
            </a:extLst>
          </p:cNvPr>
          <p:cNvSpPr txBox="1"/>
          <p:nvPr/>
        </p:nvSpPr>
        <p:spPr>
          <a:xfrm>
            <a:off x="7965020" y="4027998"/>
            <a:ext cx="6091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dirty="0">
                <a:solidFill>
                  <a:srgbClr val="BCBCBC"/>
                </a:solidFill>
                <a:latin typeface="Noto Sans JP"/>
              </a:rPr>
              <a:t>12</a:t>
            </a:r>
            <a:endParaRPr lang="ja-JP" altLang="en-US" sz="24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1A31055-572D-401A-B380-A5FF0E9174EA}"/>
              </a:ext>
            </a:extLst>
          </p:cNvPr>
          <p:cNvSpPr txBox="1"/>
          <p:nvPr/>
        </p:nvSpPr>
        <p:spPr>
          <a:xfrm>
            <a:off x="8020015" y="4488961"/>
            <a:ext cx="2848613" cy="97007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900"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ts val="1400"/>
              </a:lnSpc>
            </a:pPr>
            <a:r>
              <a:rPr lang="ja-JP" altLang="en-US" dirty="0"/>
              <a:t>バーチャルな世界を彩るピュアピンク、エメラルドグリーン、ブルーに未来をポジティブに照らすオレンジビーム。発光するようなクリアなカラーの中に無機質なライトグレーが入ることで整い、ワクワクする楽しさの中にもスマートな印象を与えます。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9F141AF-F2C4-4272-868B-01D4EBF9148B}"/>
              </a:ext>
            </a:extLst>
          </p:cNvPr>
          <p:cNvSpPr txBox="1"/>
          <p:nvPr/>
        </p:nvSpPr>
        <p:spPr>
          <a:xfrm>
            <a:off x="5082037" y="1504040"/>
            <a:ext cx="6091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dirty="0">
                <a:solidFill>
                  <a:srgbClr val="BCBCBC"/>
                </a:solidFill>
                <a:latin typeface="Noto Sans JP"/>
              </a:rPr>
              <a:t>11</a:t>
            </a:r>
            <a:endParaRPr lang="ja-JP" altLang="en-US" sz="2400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CFE48F0-5C32-4108-9494-A40CB7A66833}"/>
              </a:ext>
            </a:extLst>
          </p:cNvPr>
          <p:cNvSpPr txBox="1"/>
          <p:nvPr/>
        </p:nvSpPr>
        <p:spPr>
          <a:xfrm>
            <a:off x="5483752" y="1527123"/>
            <a:ext cx="2158765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1050">
                <a:latin typeface="A-OTF 新ゴ Pr6 DB" panose="020B0600000000000000" pitchFamily="34" charset="-128"/>
                <a:ea typeface="A-OTF 新ゴ Pr6 DB" panose="020B0600000000000000" pitchFamily="34" charset="-128"/>
              </a:defRPr>
            </a:lvl1pPr>
          </a:lstStyle>
          <a:p>
            <a:r>
              <a:rPr lang="en-US" altLang="ja-JP" dirty="0"/>
              <a:t>MIDNIGHT COLOR</a:t>
            </a:r>
            <a:r>
              <a:rPr lang="ja-JP" altLang="en-US" dirty="0"/>
              <a:t>　</a:t>
            </a:r>
          </a:p>
          <a:p>
            <a:r>
              <a:rPr lang="ja-JP" altLang="en-US" dirty="0"/>
              <a:t>静寂な夜空の幻想的なカラー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FED08198-D6C9-41DE-8F44-E3217AF253D7}"/>
              </a:ext>
            </a:extLst>
          </p:cNvPr>
          <p:cNvSpPr txBox="1"/>
          <p:nvPr/>
        </p:nvSpPr>
        <p:spPr>
          <a:xfrm>
            <a:off x="5112873" y="1953372"/>
            <a:ext cx="3276112" cy="97007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900"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ts val="1400"/>
              </a:lnSpc>
            </a:pPr>
            <a:r>
              <a:rPr lang="ja-JP" altLang="en-US" dirty="0"/>
              <a:t>バイオレット、ブルーブラック、ブラックで深く静まりゆく世界を表現します。黄昏から移り行くマジックアワーには、幻想的なペールラベンダーが広がり、月や星の輝きをイエローでアクセントとすることで、幻想的でファンタジック</a:t>
            </a:r>
          </a:p>
          <a:p>
            <a:pPr>
              <a:lnSpc>
                <a:spcPts val="1400"/>
              </a:lnSpc>
            </a:pPr>
            <a:r>
              <a:rPr lang="ja-JP" altLang="en-US" dirty="0"/>
              <a:t>な世界が広がります。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4625DFF1-F755-4E72-A769-D24034187F92}"/>
              </a:ext>
            </a:extLst>
          </p:cNvPr>
          <p:cNvGrpSpPr/>
          <p:nvPr/>
        </p:nvGrpSpPr>
        <p:grpSpPr>
          <a:xfrm>
            <a:off x="1169576" y="1474492"/>
            <a:ext cx="3990657" cy="2072640"/>
            <a:chOff x="6956108" y="3810954"/>
            <a:chExt cx="3990657" cy="2072640"/>
          </a:xfrm>
        </p:grpSpPr>
        <p:pic>
          <p:nvPicPr>
            <p:cNvPr id="42" name="図 41" descr="ゲーム画面のスクリーンショット&#10;&#10;中程度の精度で自動的に生成された説明">
              <a:extLst>
                <a:ext uri="{FF2B5EF4-FFF2-40B4-BE49-F238E27FC236}">
                  <a16:creationId xmlns:a16="http://schemas.microsoft.com/office/drawing/2014/main" id="{7E8D7C43-33C8-43D2-9004-DB4A587320D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6108" y="3810954"/>
              <a:ext cx="3840480" cy="2072640"/>
            </a:xfrm>
            <a:prstGeom prst="rect">
              <a:avLst/>
            </a:prstGeom>
          </p:spPr>
        </p:pic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521A13BD-1A48-4D88-B717-9D106A8D75D0}"/>
                </a:ext>
              </a:extLst>
            </p:cNvPr>
            <p:cNvSpPr/>
            <p:nvPr/>
          </p:nvSpPr>
          <p:spPr>
            <a:xfrm>
              <a:off x="9958936" y="3822735"/>
              <a:ext cx="987829" cy="146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85CF168A-87F9-4FF8-9412-ECE4C66EE027}"/>
              </a:ext>
            </a:extLst>
          </p:cNvPr>
          <p:cNvSpPr/>
          <p:nvPr/>
        </p:nvSpPr>
        <p:spPr>
          <a:xfrm>
            <a:off x="2727907" y="1700484"/>
            <a:ext cx="352277" cy="1698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ACFD429E-94B5-49EE-9EE9-F69B5A962E77}"/>
              </a:ext>
            </a:extLst>
          </p:cNvPr>
          <p:cNvGrpSpPr/>
          <p:nvPr/>
        </p:nvGrpSpPr>
        <p:grpSpPr>
          <a:xfrm>
            <a:off x="2777917" y="1965561"/>
            <a:ext cx="336100" cy="1143081"/>
            <a:chOff x="715964" y="3485983"/>
            <a:chExt cx="336100" cy="1143081"/>
          </a:xfrm>
        </p:grpSpPr>
        <p:pic>
          <p:nvPicPr>
            <p:cNvPr id="51" name="図 50" descr="ロゴ が含まれている画像&#10;&#10;自動的に生成された説明">
              <a:extLst>
                <a:ext uri="{FF2B5EF4-FFF2-40B4-BE49-F238E27FC236}">
                  <a16:creationId xmlns:a16="http://schemas.microsoft.com/office/drawing/2014/main" id="{3B11D5DA-CA73-4717-BA27-A3CAE48A5D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303"/>
            <a:stretch/>
          </p:blipFill>
          <p:spPr>
            <a:xfrm>
              <a:off x="715964" y="3485983"/>
              <a:ext cx="336100" cy="284768"/>
            </a:xfrm>
            <a:prstGeom prst="rect">
              <a:avLst/>
            </a:prstGeom>
          </p:spPr>
        </p:pic>
        <p:pic>
          <p:nvPicPr>
            <p:cNvPr id="53" name="図 52" descr="ロゴ が含まれている画像&#10;&#10;自動的に生成された説明">
              <a:extLst>
                <a:ext uri="{FF2B5EF4-FFF2-40B4-BE49-F238E27FC236}">
                  <a16:creationId xmlns:a16="http://schemas.microsoft.com/office/drawing/2014/main" id="{331FDD4A-1C0E-460B-96E5-56DE85E637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303"/>
            <a:stretch/>
          </p:blipFill>
          <p:spPr>
            <a:xfrm>
              <a:off x="715964" y="4344296"/>
              <a:ext cx="336100" cy="284768"/>
            </a:xfrm>
            <a:prstGeom prst="rect">
              <a:avLst/>
            </a:prstGeom>
          </p:spPr>
        </p:pic>
      </p:grp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0270AD98-9162-44AF-B51B-E02FBAF6D71B}"/>
              </a:ext>
            </a:extLst>
          </p:cNvPr>
          <p:cNvSpPr txBox="1"/>
          <p:nvPr/>
        </p:nvSpPr>
        <p:spPr>
          <a:xfrm>
            <a:off x="8364194" y="4051081"/>
            <a:ext cx="233331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1050">
                <a:latin typeface="A-OTF 新ゴ Pr6 DB" panose="020B0600000000000000" pitchFamily="34" charset="-128"/>
                <a:ea typeface="A-OTF 新ゴ Pr6 DB" panose="020B0600000000000000" pitchFamily="34" charset="-128"/>
              </a:defRPr>
            </a:lvl1pPr>
          </a:lstStyle>
          <a:p>
            <a:r>
              <a:rPr lang="en-US" altLang="ja-JP" dirty="0"/>
              <a:t>VIRTUAL COLOR</a:t>
            </a:r>
            <a:br>
              <a:rPr lang="ja-JP" altLang="en-US" dirty="0"/>
            </a:br>
            <a:r>
              <a:rPr lang="ja-JP" altLang="en-US" dirty="0"/>
              <a:t>バーチャルを楽しむポップ・カラー</a:t>
            </a:r>
          </a:p>
        </p:txBody>
      </p:sp>
      <p:pic>
        <p:nvPicPr>
          <p:cNvPr id="19" name="図 18" descr="ゲーム画面のスクリーンショット&#10;&#10;中程度の精度で自動的に生成された説明">
            <a:extLst>
              <a:ext uri="{FF2B5EF4-FFF2-40B4-BE49-F238E27FC236}">
                <a16:creationId xmlns:a16="http://schemas.microsoft.com/office/drawing/2014/main" id="{46CF7C1C-635D-493B-8270-33946EBB1D2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005" y="3985070"/>
            <a:ext cx="3840480" cy="2072640"/>
          </a:xfrm>
          <a:prstGeom prst="rect">
            <a:avLst/>
          </a:prstGeom>
        </p:spPr>
      </p:pic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F6377E0-F62D-4CF6-B0EC-E6503E1FBB20}"/>
              </a:ext>
            </a:extLst>
          </p:cNvPr>
          <p:cNvSpPr/>
          <p:nvPr/>
        </p:nvSpPr>
        <p:spPr>
          <a:xfrm>
            <a:off x="7028379" y="3995455"/>
            <a:ext cx="987829" cy="146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7043A42-9FD5-4BD7-9C70-9DF4F055091A}"/>
              </a:ext>
            </a:extLst>
          </p:cNvPr>
          <p:cNvSpPr/>
          <p:nvPr/>
        </p:nvSpPr>
        <p:spPr>
          <a:xfrm>
            <a:off x="5642741" y="4367222"/>
            <a:ext cx="352277" cy="1698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E20B07CC-E0FE-4ED1-993E-DD0E8B4D6BB4}"/>
              </a:ext>
            </a:extLst>
          </p:cNvPr>
          <p:cNvGrpSpPr/>
          <p:nvPr/>
        </p:nvGrpSpPr>
        <p:grpSpPr>
          <a:xfrm>
            <a:off x="5674106" y="4477774"/>
            <a:ext cx="336100" cy="1578434"/>
            <a:chOff x="715964" y="3050630"/>
            <a:chExt cx="336100" cy="1578434"/>
          </a:xfrm>
        </p:grpSpPr>
        <p:pic>
          <p:nvPicPr>
            <p:cNvPr id="60" name="図 59" descr="ロゴ が含まれている画像&#10;&#10;自動的に生成された説明">
              <a:extLst>
                <a:ext uri="{FF2B5EF4-FFF2-40B4-BE49-F238E27FC236}">
                  <a16:creationId xmlns:a16="http://schemas.microsoft.com/office/drawing/2014/main" id="{14A68FC3-62A2-46B7-B63A-740E644BBC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303"/>
            <a:stretch/>
          </p:blipFill>
          <p:spPr>
            <a:xfrm>
              <a:off x="715964" y="3050630"/>
              <a:ext cx="336100" cy="284768"/>
            </a:xfrm>
            <a:prstGeom prst="rect">
              <a:avLst/>
            </a:prstGeom>
          </p:spPr>
        </p:pic>
        <p:pic>
          <p:nvPicPr>
            <p:cNvPr id="62" name="図 61" descr="ロゴ が含まれている画像&#10;&#10;自動的に生成された説明">
              <a:extLst>
                <a:ext uri="{FF2B5EF4-FFF2-40B4-BE49-F238E27FC236}">
                  <a16:creationId xmlns:a16="http://schemas.microsoft.com/office/drawing/2014/main" id="{70516AC0-20CF-4212-9D4C-5C8B8CA2E0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303"/>
            <a:stretch/>
          </p:blipFill>
          <p:spPr>
            <a:xfrm>
              <a:off x="715964" y="4344296"/>
              <a:ext cx="336100" cy="2847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1711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961</Words>
  <Application>Microsoft Office PowerPoint</Application>
  <PresentationFormat>ワイド画面</PresentationFormat>
  <Paragraphs>103</Paragraphs>
  <Slides>11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24" baseType="lpstr">
      <vt:lpstr>A-OTF UD新ゴ Pr6 L</vt:lpstr>
      <vt:lpstr>A-OTF UD新ゴ Pr6 M</vt:lpstr>
      <vt:lpstr>A-OTF UD新ゴ Pr6N DB</vt:lpstr>
      <vt:lpstr>A-OTF UD新ゴ Pro DB</vt:lpstr>
      <vt:lpstr>A-OTF UD新ゴNT Pr6N R</vt:lpstr>
      <vt:lpstr>A-OTF 新ゴ Pr6 DB</vt:lpstr>
      <vt:lpstr>A-OTF 新ゴ Pr6 L</vt:lpstr>
      <vt:lpstr>Noto Sans JP</vt:lpstr>
      <vt:lpstr>游ゴシック</vt:lpstr>
      <vt:lpstr>游ゴシック Light</vt:lpstr>
      <vt:lpstr>游ゴシック Medium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34</cp:revision>
  <dcterms:created xsi:type="dcterms:W3CDTF">2021-08-29T03:49:55Z</dcterms:created>
  <dcterms:modified xsi:type="dcterms:W3CDTF">2021-08-31T22:19:54Z</dcterms:modified>
</cp:coreProperties>
</file>