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1" userDrawn="1">
          <p15:clr>
            <a:srgbClr val="A4A3A4"/>
          </p15:clr>
        </p15:guide>
        <p15:guide id="2" pos="6902" userDrawn="1">
          <p15:clr>
            <a:srgbClr val="A4A3A4"/>
          </p15:clr>
        </p15:guide>
        <p15:guide id="3" orient="horz" pos="4201" userDrawn="1">
          <p15:clr>
            <a:srgbClr val="A4A3A4"/>
          </p15:clr>
        </p15:guide>
        <p15:guide id="4" pos="211" userDrawn="1">
          <p15:clr>
            <a:srgbClr val="A4A3A4"/>
          </p15:clr>
        </p15:guide>
        <p15:guide id="5" pos="7446" userDrawn="1">
          <p15:clr>
            <a:srgbClr val="A4A3A4"/>
          </p15:clr>
        </p15:guide>
        <p15:guide id="6" orient="horz" pos="3816" userDrawn="1">
          <p15:clr>
            <a:srgbClr val="A4A3A4"/>
          </p15:clr>
        </p15:guide>
        <p15:guide id="7" orient="horz" pos="278" userDrawn="1">
          <p15:clr>
            <a:srgbClr val="A4A3A4"/>
          </p15:clr>
        </p15:guide>
        <p15:guide id="8" orient="horz" pos="3974" userDrawn="1">
          <p15:clr>
            <a:srgbClr val="A4A3A4"/>
          </p15:clr>
        </p15:guide>
        <p15:guide id="9" pos="438" userDrawn="1">
          <p15:clr>
            <a:srgbClr val="A4A3A4"/>
          </p15:clr>
        </p15:guide>
        <p15:guide id="10" pos="7242" userDrawn="1">
          <p15:clr>
            <a:srgbClr val="A4A3A4"/>
          </p15:clr>
        </p15:guide>
        <p15:guide id="11" orient="horz" pos="686" userDrawn="1">
          <p15:clr>
            <a:srgbClr val="A4A3A4"/>
          </p15:clr>
        </p15:guide>
        <p15:guide id="12" pos="665" userDrawn="1">
          <p15:clr>
            <a:srgbClr val="A4A3A4"/>
          </p15:clr>
        </p15:guide>
        <p15:guide id="13" pos="778" userDrawn="1">
          <p15:clr>
            <a:srgbClr val="A4A3A4"/>
          </p15:clr>
        </p15:guide>
        <p15:guide id="15" pos="7015" userDrawn="1">
          <p15:clr>
            <a:srgbClr val="A4A3A4"/>
          </p15:clr>
        </p15:guide>
        <p15:guide id="16" pos="7129" userDrawn="1">
          <p15:clr>
            <a:srgbClr val="A4A3A4"/>
          </p15:clr>
        </p15:guide>
        <p15:guide id="17" orient="horz" pos="391" userDrawn="1">
          <p15:clr>
            <a:srgbClr val="A4A3A4"/>
          </p15:clr>
        </p15:guide>
        <p15:guide id="18" orient="horz" pos="913" userDrawn="1">
          <p15:clr>
            <a:srgbClr val="A4A3A4"/>
          </p15:clr>
        </p15:guide>
        <p15:guide id="19" orient="horz" pos="2160" userDrawn="1">
          <p15:clr>
            <a:srgbClr val="A4A3A4"/>
          </p15:clr>
        </p15:guide>
        <p15:guide id="20" orient="horz" pos="414" userDrawn="1">
          <p15:clr>
            <a:srgbClr val="A4A3A4"/>
          </p15:clr>
        </p15:guide>
        <p15:guide id="21" pos="6448" userDrawn="1">
          <p15:clr>
            <a:srgbClr val="A4A3A4"/>
          </p15:clr>
        </p15:guide>
        <p15:guide id="22" pos="1345" userDrawn="1">
          <p15:clr>
            <a:srgbClr val="A4A3A4"/>
          </p15:clr>
        </p15:guide>
        <p15:guide id="23" pos="5790" userDrawn="1">
          <p15:clr>
            <a:srgbClr val="A4A3A4"/>
          </p15:clr>
        </p15:guide>
        <p15:guide id="24" pos="3613" userDrawn="1">
          <p15:clr>
            <a:srgbClr val="A4A3A4"/>
          </p15:clr>
        </p15:guide>
        <p15:guide id="25" pos="4067" userDrawn="1">
          <p15:clr>
            <a:srgbClr val="A4A3A4"/>
          </p15:clr>
        </p15:guide>
        <p15:guide id="26" pos="5370" userDrawn="1">
          <p15:clr>
            <a:srgbClr val="A4A3A4"/>
          </p15:clr>
        </p15:guide>
        <p15:guide id="27" pos="3840" userDrawn="1">
          <p15:clr>
            <a:srgbClr val="A4A3A4"/>
          </p15:clr>
        </p15:guide>
        <p15:guide id="28" orient="horz" pos="3294" userDrawn="1">
          <p15:clr>
            <a:srgbClr val="A4A3A4"/>
          </p15:clr>
        </p15:guide>
        <p15:guide id="29" pos="892" userDrawn="1">
          <p15:clr>
            <a:srgbClr val="A4A3A4"/>
          </p15:clr>
        </p15:guide>
        <p15:guide id="30" orient="horz" pos="1933" userDrawn="1">
          <p15:clr>
            <a:srgbClr val="A4A3A4"/>
          </p15:clr>
        </p15:guide>
        <p15:guide id="31" orient="horz" pos="2727" userDrawn="1">
          <p15:clr>
            <a:srgbClr val="A4A3A4"/>
          </p15:clr>
        </p15:guide>
        <p15:guide id="32" pos="2933" userDrawn="1">
          <p15:clr>
            <a:srgbClr val="A4A3A4"/>
          </p15:clr>
        </p15:guide>
        <p15:guide id="33" orient="horz" pos="1026" userDrawn="1">
          <p15:clr>
            <a:srgbClr val="A4A3A4"/>
          </p15:clr>
        </p15:guide>
        <p15:guide id="34" pos="1141" userDrawn="1">
          <p15:clr>
            <a:srgbClr val="A4A3A4"/>
          </p15:clr>
        </p15:guide>
        <p15:guide id="35" orient="horz" pos="2886" userDrawn="1">
          <p15:clr>
            <a:srgbClr val="A4A3A4"/>
          </p15:clr>
        </p15:guide>
        <p15:guide id="36" pos="46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1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0" autoAdjust="0"/>
    <p:restoredTop sz="94899" autoAdjust="0"/>
  </p:normalViewPr>
  <p:slideViewPr>
    <p:cSldViewPr snapToGrid="0" showGuides="1">
      <p:cViewPr>
        <p:scale>
          <a:sx n="75" d="100"/>
          <a:sy n="75" d="100"/>
        </p:scale>
        <p:origin x="898" y="-43"/>
      </p:cViewPr>
      <p:guideLst>
        <p:guide orient="horz" pos="3521"/>
        <p:guide pos="6902"/>
        <p:guide orient="horz" pos="4201"/>
        <p:guide pos="211"/>
        <p:guide pos="7446"/>
        <p:guide orient="horz" pos="3816"/>
        <p:guide orient="horz" pos="278"/>
        <p:guide orient="horz" pos="3974"/>
        <p:guide pos="438"/>
        <p:guide pos="7242"/>
        <p:guide orient="horz" pos="686"/>
        <p:guide pos="665"/>
        <p:guide pos="778"/>
        <p:guide pos="7015"/>
        <p:guide pos="7129"/>
        <p:guide orient="horz" pos="391"/>
        <p:guide orient="horz" pos="913"/>
        <p:guide orient="horz" pos="2160"/>
        <p:guide orient="horz" pos="414"/>
        <p:guide pos="6448"/>
        <p:guide pos="1345"/>
        <p:guide pos="5790"/>
        <p:guide pos="3613"/>
        <p:guide pos="4067"/>
        <p:guide pos="5370"/>
        <p:guide pos="3840"/>
        <p:guide orient="horz" pos="3294"/>
        <p:guide pos="892"/>
        <p:guide orient="horz" pos="1933"/>
        <p:guide orient="horz" pos="2727"/>
        <p:guide pos="2933"/>
        <p:guide orient="horz" pos="1026"/>
        <p:guide pos="1141"/>
        <p:guide orient="horz" pos="2886"/>
        <p:guide pos="46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C4B73B-19E3-4085-B6D9-6EEB642561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BE0EAF1-F94D-4457-AAB0-21D0C91E32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EC47C8-D585-4EEF-876A-3259718AC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107065-A531-4808-9318-441E51561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E6183F-EF9C-4E24-950C-A15246D01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279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CE7013-C193-4B40-8D34-5F1BBB758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38F4D70-45F8-4373-90A7-C5291A3AFD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75D7C8-749F-4750-9658-EA017524C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8FB0A1-2B51-478B-B5AF-36F03DDB5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C36216-51A4-4010-8679-DB49F1532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051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F70390D-1B17-4889-906B-9A6E39C38A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0C2E60B-8CD9-4A54-B9FB-C4A6A463F1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1B436B-0228-4157-B34A-8E5106224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4B9063-310D-484A-B213-CF8D0EF96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561EA5-BC82-4214-AF75-B6C0B84C6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327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003010-8DEF-4F04-9778-6827BF441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977EEB-5F59-4F45-A05A-9BEC270B0D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D00DFF-D965-414F-817A-BEA664151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AD2173-13D6-405B-B4AD-59B20DAD2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FA3F37-F22B-4425-AEDF-C93F3D7D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68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6A39D8-1A49-42BA-8F97-F3398D6CE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228C0FF-3D3D-4959-9542-47D0ED421F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8397DA-9356-4736-A2F8-ECC5D6B0E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CD1DE2-B7BF-4D92-ACA4-306DA3117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D1708D-6836-4E33-B2B3-0E3998D3A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551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FFE980-5C9C-44C7-82D1-5DF8DF9B1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072E5B-5AC9-4FBB-8BFB-0FDACE91E7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FF18ECE-128B-4F35-9AC9-512EDF1A73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9A5D87-6447-43F0-8085-9F2ED499B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7B5E01A-3065-4EF2-A2D3-3FF9B206D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0351E1-5044-4678-A94A-FE1FC2741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410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27475A-D382-48C0-AFD8-EC02B3213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094CCE-B6AB-4A22-B6A2-7390116AD0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BB5CF61-BC1E-4854-BC6A-25BF305A2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87F11B3-9942-456C-9145-2D348299C9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A92D156-81E8-4139-8D4F-58E103E97A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E4069DD-4414-4B81-B1E5-6C88A2E17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15ACBD8-0B2E-49A4-857C-045CD456F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DCFE5A5-AFCD-4D2D-B9CE-474BF3A2D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7236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B24DDF-B453-49AF-B58B-0E034EF6D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396E630-A48A-446F-B160-DD78D6D27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3C5FE57-5916-4720-8594-5AB057D1C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47125B4-C1D1-40DF-A220-EBEAF719D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08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8ADE7F4-DACF-44DD-886B-2E714E5BB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0B13966-C224-40EF-8DF3-1C6CE822F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AA56D3C-49B0-48C9-A746-C1C36BCF7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769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E7F740-965E-4C88-9AC3-C956E66DD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54AD550-E579-4013-B2EF-116CA65A69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BCE5C73-0099-4F94-A861-3D51B92EC4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DF65042-DA81-4001-834D-610078B96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CCD650-2501-4271-8938-05DEBA212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3338C5D-80D7-4BFE-8CBD-AD907607B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12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63A8E3-1C8D-4A3C-8E2D-192FF48DC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595C89F-B217-4663-B0C1-61EB45C53A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DDE5779-ECB9-408B-B24C-52D265AA34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FCFFFAF-47F0-479E-BA27-75CC73724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F4D763D-1538-43AB-88A4-E2B7D6AE2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0A1D5D-5B52-4292-9474-BCB72B7E4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439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32CB9EF-EE26-430A-86CE-BD929A0E7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55BFD97-64CF-460B-9161-63666A8EE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16E026-CC35-4201-B60B-78A98B4DA1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BBD8A2-D57B-407D-84CC-62E2D61134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48F683-4F86-4165-9B67-CFECB4709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656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4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2.png"/><Relationship Id="rId7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.png"/><Relationship Id="rId7" Type="http://schemas.openxmlformats.org/officeDocument/2006/relationships/image" Target="../media/image25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4.png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0E0EC662-FD24-422E-85E1-F6C0C84623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5408613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EB6EA90-BCE0-4F18-A126-D4836F1C7524}"/>
              </a:ext>
            </a:extLst>
          </p:cNvPr>
          <p:cNvSpPr txBox="1"/>
          <p:nvPr/>
        </p:nvSpPr>
        <p:spPr>
          <a:xfrm>
            <a:off x="237628" y="5529425"/>
            <a:ext cx="3586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○○○○○株式会社 御中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9899DDD-C33A-45EB-A0CC-209C2BC71A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6" name="図 5" descr="ロゴ, 会社名&#10;&#10;自動的に生成された説明">
            <a:extLst>
              <a:ext uri="{FF2B5EF4-FFF2-40B4-BE49-F238E27FC236}">
                <a16:creationId xmlns:a16="http://schemas.microsoft.com/office/drawing/2014/main" id="{4676CFF7-862D-4E1E-8F16-6720D54409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4261" y="5824396"/>
            <a:ext cx="1473994" cy="735363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6E5B9E6-A686-437E-8AF4-E94B22C46C63}"/>
              </a:ext>
            </a:extLst>
          </p:cNvPr>
          <p:cNvSpPr txBox="1"/>
          <p:nvPr/>
        </p:nvSpPr>
        <p:spPr>
          <a:xfrm>
            <a:off x="278072" y="6044357"/>
            <a:ext cx="1056700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400" spc="3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商談資料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6FFE90F-278A-434F-A12B-9DE0BA22F7F3}"/>
              </a:ext>
            </a:extLst>
          </p:cNvPr>
          <p:cNvSpPr/>
          <p:nvPr/>
        </p:nvSpPr>
        <p:spPr>
          <a:xfrm>
            <a:off x="334554" y="6056634"/>
            <a:ext cx="900000" cy="252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3" name="図 12" descr="テキスト&#10;&#10;自動的に生成された説明">
            <a:extLst>
              <a:ext uri="{FF2B5EF4-FFF2-40B4-BE49-F238E27FC236}">
                <a16:creationId xmlns:a16="http://schemas.microsoft.com/office/drawing/2014/main" id="{EA526402-73DA-47B7-A1F8-C3590DF3FF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73" y="409794"/>
            <a:ext cx="2748574" cy="425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143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屋内, テーブル, 座る, 机 が含まれている画像&#10;&#10;自動的に生成された説明">
            <a:extLst>
              <a:ext uri="{FF2B5EF4-FFF2-40B4-BE49-F238E27FC236}">
                <a16:creationId xmlns:a16="http://schemas.microsoft.com/office/drawing/2014/main" id="{F892D56B-BE52-46FC-93B0-FF96AA68A1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6CB2DC3-C6A9-4EE2-BCDE-40224C304EF2}"/>
              </a:ext>
            </a:extLst>
          </p:cNvPr>
          <p:cNvSpPr/>
          <p:nvPr/>
        </p:nvSpPr>
        <p:spPr>
          <a:xfrm>
            <a:off x="0" y="0"/>
            <a:ext cx="12195810" cy="685800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712684" y="44386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X</a:t>
            </a:r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149E9371-B035-4CDB-A326-3DF33AB98D2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48" name="図 47" descr="テキスト&#10;&#10;自動的に生成された説明">
            <a:extLst>
              <a:ext uri="{FF2B5EF4-FFF2-40B4-BE49-F238E27FC236}">
                <a16:creationId xmlns:a16="http://schemas.microsoft.com/office/drawing/2014/main" id="{43A7DED3-34F1-4272-8C0E-C4F341A924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2067" y="598449"/>
            <a:ext cx="1817184" cy="281370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C2E0546-7BCE-45FE-93E5-7453326A8346}"/>
              </a:ext>
            </a:extLst>
          </p:cNvPr>
          <p:cNvSpPr txBox="1"/>
          <p:nvPr/>
        </p:nvSpPr>
        <p:spPr bwMode="auto">
          <a:xfrm>
            <a:off x="975717" y="528002"/>
            <a:ext cx="1417689" cy="548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r>
              <a:rPr lang="ja-JP" altLang="en-US" dirty="0"/>
              <a:t>施策</a:t>
            </a:r>
            <a:r>
              <a:rPr lang="en-US" altLang="ja-JP" dirty="0"/>
              <a:t>4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798FEAF-C8DE-41A4-8319-CD74909297BE}"/>
              </a:ext>
            </a:extLst>
          </p:cNvPr>
          <p:cNvSpPr txBox="1"/>
          <p:nvPr/>
        </p:nvSpPr>
        <p:spPr bwMode="auto">
          <a:xfrm>
            <a:off x="2174303" y="511528"/>
            <a:ext cx="4403980" cy="534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r>
              <a:rPr lang="ja-JP" altLang="en-US" sz="2400" dirty="0"/>
              <a:t>メディアタイアップ</a:t>
            </a:r>
            <a:endParaRPr lang="en-US" altLang="ja-JP" sz="2400" dirty="0"/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87293CDC-C708-4D06-B441-4138066EF1BE}"/>
              </a:ext>
            </a:extLst>
          </p:cNvPr>
          <p:cNvGrpSpPr/>
          <p:nvPr/>
        </p:nvGrpSpPr>
        <p:grpSpPr>
          <a:xfrm>
            <a:off x="1799763" y="1432249"/>
            <a:ext cx="8605876" cy="4625651"/>
            <a:chOff x="1799763" y="1432249"/>
            <a:chExt cx="8605876" cy="4625651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8B61CE3C-E6D3-4DF4-8A42-FBF649E2A752}"/>
                </a:ext>
              </a:extLst>
            </p:cNvPr>
            <p:cNvSpPr/>
            <p:nvPr/>
          </p:nvSpPr>
          <p:spPr>
            <a:xfrm>
              <a:off x="1799763" y="1432249"/>
              <a:ext cx="8605876" cy="462565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70A53034-89B3-48DF-9542-0BD26694DEA3}"/>
                </a:ext>
              </a:extLst>
            </p:cNvPr>
            <p:cNvSpPr txBox="1"/>
            <p:nvPr/>
          </p:nvSpPr>
          <p:spPr>
            <a:xfrm>
              <a:off x="2484152" y="1505956"/>
              <a:ext cx="7408067" cy="446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73756" rIns="36000" bIns="36000" rtlCol="0">
              <a:spAutoFit/>
            </a:bodyPr>
            <a:lstStyle>
              <a:defPPr>
                <a:defRPr lang="ja-JP"/>
              </a:defPPr>
              <a:lvl1pPr algn="ctr">
                <a:lnSpc>
                  <a:spcPct val="150000"/>
                </a:lnSpc>
                <a:defRPr sz="1200" kern="0">
                  <a:latin typeface="A-OTF UD新ゴ Pr6 M" panose="020B0500000000000000" pitchFamily="34" charset="-128"/>
                  <a:ea typeface="A-OTF UD新ゴ Pr6 M" panose="020B0500000000000000" pitchFamily="34" charset="-128"/>
                </a:defRPr>
              </a:lvl1pPr>
            </a:lstStyle>
            <a:p>
              <a:r>
                <a:rPr lang="ja-JP" altLang="en-US" sz="1600" dirty="0"/>
                <a:t>「ジェットストリーム</a:t>
              </a:r>
              <a:r>
                <a:rPr lang="en-US" altLang="ja-JP" sz="1600" dirty="0"/>
                <a:t>4&amp;1</a:t>
              </a:r>
              <a:r>
                <a:rPr lang="ja-JP" altLang="en-US" sz="1600" dirty="0"/>
                <a:t>はギフトに最適」というテーマで記事を作成</a:t>
              </a: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5A7D78C3-6807-4D85-BA63-044B40A33B7A}"/>
                </a:ext>
              </a:extLst>
            </p:cNvPr>
            <p:cNvSpPr txBox="1"/>
            <p:nvPr/>
          </p:nvSpPr>
          <p:spPr bwMode="auto">
            <a:xfrm>
              <a:off x="3985042" y="1962193"/>
              <a:ext cx="4218124" cy="404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73756" rIns="36000" bIns="36000" rtlCol="0">
              <a:spAutoFit/>
            </a:bodyPr>
            <a:lstStyle>
              <a:defPPr>
                <a:defRPr lang="en-US"/>
              </a:defPPr>
              <a:lvl1pPr>
                <a:lnSpc>
                  <a:spcPts val="3500"/>
                </a:lnSpc>
                <a:defRPr kumimoji="1" sz="2800" kern="0">
                  <a:latin typeface="A-OTF UD新ゴ Pro DB" pitchFamily="34" charset="-128"/>
                  <a:ea typeface="A-OTF UD新ゴ Pro DB" pitchFamily="34" charset="-128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ja-JP" altLang="en-US" sz="1400" dirty="0">
                  <a:latin typeface="A-OTF UD新ゴ Pr6 R" panose="020B0400000000000000" pitchFamily="34" charset="-128"/>
                  <a:ea typeface="A-OTF UD新ゴ Pr6 R" panose="020B0400000000000000" pitchFamily="34" charset="-128"/>
                </a:rPr>
                <a:t>広告ではなく読み物として読者へ訴求します</a:t>
              </a:r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9950AAEE-2906-421C-BB61-895B4A79E2F1}"/>
                </a:ext>
              </a:extLst>
            </p:cNvPr>
            <p:cNvSpPr/>
            <p:nvPr/>
          </p:nvSpPr>
          <p:spPr>
            <a:xfrm>
              <a:off x="2500133" y="2534853"/>
              <a:ext cx="7200000" cy="30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pic>
          <p:nvPicPr>
            <p:cNvPr id="22" name="図 21" descr="テキスト, 手紙&#10;&#10;自動的に生成された説明">
              <a:extLst>
                <a:ext uri="{FF2B5EF4-FFF2-40B4-BE49-F238E27FC236}">
                  <a16:creationId xmlns:a16="http://schemas.microsoft.com/office/drawing/2014/main" id="{6924A86A-1EEC-45B5-B9CF-A59C934AA4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004464" y="2741212"/>
              <a:ext cx="1736195" cy="653685"/>
            </a:xfrm>
            <a:prstGeom prst="rect">
              <a:avLst/>
            </a:prstGeom>
          </p:spPr>
        </p:pic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FEE2E52C-0902-42C5-B657-7C477C8131B6}"/>
                </a:ext>
              </a:extLst>
            </p:cNvPr>
            <p:cNvSpPr txBox="1"/>
            <p:nvPr/>
          </p:nvSpPr>
          <p:spPr bwMode="auto">
            <a:xfrm>
              <a:off x="4046476" y="2823543"/>
              <a:ext cx="2024924" cy="404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73756" rIns="36000" bIns="36000" rtlCol="0">
              <a:spAutoFit/>
            </a:bodyPr>
            <a:lstStyle>
              <a:defPPr>
                <a:defRPr lang="en-US"/>
              </a:defPPr>
              <a:lvl1pPr>
                <a:lnSpc>
                  <a:spcPts val="3500"/>
                </a:lnSpc>
                <a:defRPr kumimoji="1" sz="2800" kern="0">
                  <a:latin typeface="A-OTF UD新ゴ Pro DB" pitchFamily="34" charset="-128"/>
                  <a:ea typeface="A-OTF UD新ゴ Pro DB" pitchFamily="34" charset="-128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ja-JP" altLang="en-US" sz="1400" dirty="0">
                  <a:latin typeface="A-OTF UD新ゴ Pr6 R" panose="020B0400000000000000" pitchFamily="34" charset="-128"/>
                  <a:ea typeface="A-OTF UD新ゴ Pr6 R" panose="020B0400000000000000" pitchFamily="34" charset="-128"/>
                </a:rPr>
                <a:t>タイアップメディア</a:t>
              </a: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3327AE61-9E09-4F16-886F-C978E0690940}"/>
                </a:ext>
              </a:extLst>
            </p:cNvPr>
            <p:cNvSpPr txBox="1"/>
            <p:nvPr/>
          </p:nvSpPr>
          <p:spPr>
            <a:xfrm>
              <a:off x="3030465" y="3718044"/>
              <a:ext cx="6156344" cy="1534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ja-JP" altLang="en-US" sz="1600" b="0" i="0" dirty="0">
                  <a:solidFill>
                    <a:srgbClr val="3A3A3A"/>
                  </a:solidFill>
                  <a:effectLst/>
                  <a:latin typeface="A-OTF UD新ゴ Pr6 L" panose="020B0300000000000000" pitchFamily="34" charset="-128"/>
                  <a:ea typeface="A-OTF UD新ゴ Pr6 L" panose="020B0300000000000000" pitchFamily="34" charset="-128"/>
                </a:rPr>
                <a:t>読者：</a:t>
              </a:r>
              <a:r>
                <a:rPr lang="en-US" altLang="ja-JP" sz="1600" b="0" i="0" dirty="0">
                  <a:solidFill>
                    <a:srgbClr val="3A3A3A"/>
                  </a:solidFill>
                  <a:effectLst/>
                  <a:latin typeface="A-OTF UD新ゴ Pr6 L" panose="020B0300000000000000" pitchFamily="34" charset="-128"/>
                  <a:ea typeface="A-OTF UD新ゴ Pr6 L" panose="020B0300000000000000" pitchFamily="34" charset="-128"/>
                </a:rPr>
                <a:t>20</a:t>
              </a:r>
              <a:r>
                <a:rPr lang="ja-JP" altLang="en-US" sz="1600" b="0" i="0" dirty="0">
                  <a:solidFill>
                    <a:srgbClr val="3A3A3A"/>
                  </a:solidFill>
                  <a:effectLst/>
                  <a:latin typeface="A-OTF UD新ゴ Pr6 L" panose="020B0300000000000000" pitchFamily="34" charset="-128"/>
                  <a:ea typeface="A-OTF UD新ゴ Pr6 L" panose="020B0300000000000000" pitchFamily="34" charset="-128"/>
                </a:rPr>
                <a:t>代から</a:t>
              </a:r>
              <a:r>
                <a:rPr lang="en-US" altLang="ja-JP" sz="1600" b="0" i="0" dirty="0">
                  <a:solidFill>
                    <a:srgbClr val="3A3A3A"/>
                  </a:solidFill>
                  <a:effectLst/>
                  <a:latin typeface="A-OTF UD新ゴ Pr6 L" panose="020B0300000000000000" pitchFamily="34" charset="-128"/>
                  <a:ea typeface="A-OTF UD新ゴ Pr6 L" panose="020B0300000000000000" pitchFamily="34" charset="-128"/>
                </a:rPr>
                <a:t>40</a:t>
              </a:r>
              <a:r>
                <a:rPr lang="ja-JP" altLang="en-US" sz="1600" b="0" i="0" dirty="0">
                  <a:solidFill>
                    <a:srgbClr val="3A3A3A"/>
                  </a:solidFill>
                  <a:effectLst/>
                  <a:latin typeface="A-OTF UD新ゴ Pr6 L" panose="020B0300000000000000" pitchFamily="34" charset="-128"/>
                  <a:ea typeface="A-OTF UD新ゴ Pr6 L" panose="020B0300000000000000" pitchFamily="34" charset="-128"/>
                </a:rPr>
                <a:t>代の働く男女が全体の中心</a:t>
              </a:r>
              <a:br>
                <a:rPr lang="ja-JP" altLang="en-US" sz="1600" dirty="0">
                  <a:latin typeface="A-OTF UD新ゴ Pr6 L" panose="020B0300000000000000" pitchFamily="34" charset="-128"/>
                  <a:ea typeface="A-OTF UD新ゴ Pr6 L" panose="020B0300000000000000" pitchFamily="34" charset="-128"/>
                </a:rPr>
              </a:br>
              <a:r>
                <a:rPr lang="ja-JP" altLang="en-US" sz="1600" b="0" i="0" dirty="0">
                  <a:solidFill>
                    <a:srgbClr val="3A3A3A"/>
                  </a:solidFill>
                  <a:effectLst/>
                  <a:latin typeface="A-OTF UD新ゴ Pr6 L" panose="020B0300000000000000" pitchFamily="34" charset="-128"/>
                  <a:ea typeface="A-OTF UD新ゴ Pr6 L" panose="020B0300000000000000" pitchFamily="34" charset="-128"/>
                </a:rPr>
                <a:t>日常で見落としがちな出来事や話題のニュースを、</a:t>
              </a:r>
              <a:br>
                <a:rPr lang="ja-JP" altLang="en-US" sz="1600" dirty="0">
                  <a:latin typeface="A-OTF UD新ゴ Pr6 L" panose="020B0300000000000000" pitchFamily="34" charset="-128"/>
                  <a:ea typeface="A-OTF UD新ゴ Pr6 L" panose="020B0300000000000000" pitchFamily="34" charset="-128"/>
                </a:rPr>
              </a:br>
              <a:r>
                <a:rPr lang="ja-JP" altLang="en-US" sz="1600" b="0" i="0" dirty="0">
                  <a:solidFill>
                    <a:srgbClr val="3A3A3A"/>
                  </a:solidFill>
                  <a:effectLst/>
                  <a:latin typeface="A-OTF UD新ゴ Pr6 L" panose="020B0300000000000000" pitchFamily="34" charset="-128"/>
                  <a:ea typeface="A-OTF UD新ゴ Pr6 L" panose="020B0300000000000000" pitchFamily="34" charset="-128"/>
                </a:rPr>
                <a:t>独自の視点で切り取り発信しているウェブメディアです</a:t>
              </a:r>
              <a:br>
                <a:rPr lang="ja-JP" altLang="en-US" sz="1600" dirty="0">
                  <a:latin typeface="A-OTF UD新ゴ Pr6 L" panose="020B0300000000000000" pitchFamily="34" charset="-128"/>
                  <a:ea typeface="A-OTF UD新ゴ Pr6 L" panose="020B0300000000000000" pitchFamily="34" charset="-128"/>
                </a:rPr>
              </a:br>
              <a:r>
                <a:rPr lang="en-US" altLang="ja-JP" sz="1600" b="0" i="0" dirty="0">
                  <a:solidFill>
                    <a:srgbClr val="3A3A3A"/>
                  </a:solidFill>
                  <a:effectLst/>
                  <a:latin typeface="A-OTF UD新ゴ Pr6 L" panose="020B0300000000000000" pitchFamily="34" charset="-128"/>
                  <a:ea typeface="A-OTF UD新ゴ Pr6 L" panose="020B0300000000000000" pitchFamily="34" charset="-128"/>
                </a:rPr>
                <a:t>※</a:t>
              </a:r>
              <a:r>
                <a:rPr lang="ja-JP" altLang="en-US" sz="1600" b="0" i="0" dirty="0">
                  <a:solidFill>
                    <a:srgbClr val="3A3A3A"/>
                  </a:solidFill>
                  <a:effectLst/>
                  <a:latin typeface="A-OTF UD新ゴ Pr6 L" panose="020B0300000000000000" pitchFamily="34" charset="-128"/>
                  <a:ea typeface="A-OTF UD新ゴ Pr6 L" panose="020B0300000000000000" pitchFamily="34" charset="-128"/>
                </a:rPr>
                <a:t>タイアップ記事は</a:t>
              </a:r>
              <a:r>
                <a:rPr lang="en-US" altLang="ja-JP" sz="1600" b="0" i="0" dirty="0">
                  <a:solidFill>
                    <a:srgbClr val="3A3A3A"/>
                  </a:solidFill>
                  <a:effectLst/>
                  <a:latin typeface="A-OTF UD新ゴ Pr6 L" panose="020B0300000000000000" pitchFamily="34" charset="-128"/>
                  <a:ea typeface="A-OTF UD新ゴ Pr6 L" panose="020B0300000000000000" pitchFamily="34" charset="-128"/>
                </a:rPr>
                <a:t>11</a:t>
              </a:r>
              <a:r>
                <a:rPr lang="ja-JP" altLang="en-US" sz="1600" b="0" i="0" dirty="0">
                  <a:solidFill>
                    <a:srgbClr val="3A3A3A"/>
                  </a:solidFill>
                  <a:effectLst/>
                  <a:latin typeface="A-OTF UD新ゴ Pr6 L" panose="020B0300000000000000" pitchFamily="34" charset="-128"/>
                  <a:ea typeface="A-OTF UD新ゴ Pr6 L" panose="020B0300000000000000" pitchFamily="34" charset="-128"/>
                </a:rPr>
                <a:t>月出稿予定</a:t>
              </a:r>
              <a:endParaRPr lang="ja-JP" altLang="en-US" sz="1600" dirty="0">
                <a:latin typeface="A-OTF UD新ゴ Pr6 L" panose="020B0300000000000000" pitchFamily="34" charset="-128"/>
                <a:ea typeface="A-OTF UD新ゴ Pr6 L" panose="020B0300000000000000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070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屋内, テーブル, 座る, 机 が含まれている画像&#10;&#10;自動的に生成された説明">
            <a:extLst>
              <a:ext uri="{FF2B5EF4-FFF2-40B4-BE49-F238E27FC236}">
                <a16:creationId xmlns:a16="http://schemas.microsoft.com/office/drawing/2014/main" id="{F892D56B-BE52-46FC-93B0-FF96AA68A1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6CB2DC3-C6A9-4EE2-BCDE-40224C304EF2}"/>
              </a:ext>
            </a:extLst>
          </p:cNvPr>
          <p:cNvSpPr/>
          <p:nvPr/>
        </p:nvSpPr>
        <p:spPr>
          <a:xfrm>
            <a:off x="0" y="0"/>
            <a:ext cx="12195810" cy="685800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149E9371-B035-4CDB-A326-3DF33AB98D2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C931B064-D60B-46AD-B597-470328D3C48C}"/>
              </a:ext>
            </a:extLst>
          </p:cNvPr>
          <p:cNvSpPr txBox="1"/>
          <p:nvPr/>
        </p:nvSpPr>
        <p:spPr bwMode="auto">
          <a:xfrm>
            <a:off x="986238" y="531745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企画背景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B56A5E7-73EF-45DA-8566-80BAA48225C6}"/>
              </a:ext>
            </a:extLst>
          </p:cNvPr>
          <p:cNvSpPr txBox="1"/>
          <p:nvPr/>
        </p:nvSpPr>
        <p:spPr>
          <a:xfrm>
            <a:off x="2300088" y="1389782"/>
            <a:ext cx="7609483" cy="607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altLang="ja-JP" sz="1600" b="1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2020</a:t>
            </a:r>
            <a:r>
              <a:rPr lang="ja-JP" altLang="en-US" sz="1600" b="1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年は、コロナ禍で行動が制限される中、消費者同士の繋がりを求め、</a:t>
            </a:r>
            <a:br>
              <a:rPr lang="ja-JP" altLang="en-US" sz="1600" b="1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</a:br>
            <a:r>
              <a:rPr lang="ja-JP" altLang="en-US" sz="1600" b="1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“手紙”や“ギフト”を通してコミュニケーションをとる傾向が高まっています。</a:t>
            </a:r>
          </a:p>
        </p:txBody>
      </p:sp>
      <p:pic>
        <p:nvPicPr>
          <p:cNvPr id="48" name="図 47" descr="テキスト&#10;&#10;自動的に生成された説明">
            <a:extLst>
              <a:ext uri="{FF2B5EF4-FFF2-40B4-BE49-F238E27FC236}">
                <a16:creationId xmlns:a16="http://schemas.microsoft.com/office/drawing/2014/main" id="{43A7DED3-34F1-4272-8C0E-C4F341A924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2067" y="598449"/>
            <a:ext cx="1817184" cy="281370"/>
          </a:xfrm>
          <a:prstGeom prst="rect">
            <a:avLst/>
          </a:prstGeom>
        </p:spPr>
      </p:pic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CAB6F709-37BB-4669-BC4A-0FE4234EF284}"/>
              </a:ext>
            </a:extLst>
          </p:cNvPr>
          <p:cNvSpPr txBox="1"/>
          <p:nvPr/>
        </p:nvSpPr>
        <p:spPr>
          <a:xfrm>
            <a:off x="1677093" y="2519039"/>
            <a:ext cx="455168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300" i="0" dirty="0"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儀礼的要素の強い「フォーマルギフト」は減少</a:t>
            </a:r>
            <a:br>
              <a:rPr lang="ja-JP" altLang="en-US" sz="1300" i="0" dirty="0"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</a:br>
            <a:r>
              <a:rPr lang="ja-JP" altLang="en-US" sz="1300" i="0" dirty="0"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近しい間柄で贈られる「カジュアルギフト」は増加</a:t>
            </a:r>
          </a:p>
          <a:p>
            <a:endParaRPr lang="ja-JP" altLang="en-US" sz="1400" b="0" i="0" dirty="0">
              <a:effectLst/>
              <a:latin typeface="Noto Sans JP"/>
            </a:endParaRPr>
          </a:p>
          <a:p>
            <a:r>
              <a:rPr lang="ja-JP" altLang="en-US" sz="1200" b="0" i="0" dirty="0">
                <a:effectLst/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外出自粛によって気軽に会えなくなった人との</a:t>
            </a:r>
          </a:p>
          <a:p>
            <a:r>
              <a:rPr lang="ja-JP" altLang="en-US" sz="1200" b="0" i="0" dirty="0">
                <a:effectLst/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コミュニケーション手段としてギフトが活用されています。</a:t>
            </a:r>
          </a:p>
        </p:txBody>
      </p:sp>
      <p:pic>
        <p:nvPicPr>
          <p:cNvPr id="52" name="図 51" descr="グラフ, ウォーターフォール図&#10;&#10;自動的に生成された説明">
            <a:extLst>
              <a:ext uri="{FF2B5EF4-FFF2-40B4-BE49-F238E27FC236}">
                <a16:creationId xmlns:a16="http://schemas.microsoft.com/office/drawing/2014/main" id="{C38247A6-14F0-45A1-A163-5C021A84F1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183" y="4203290"/>
            <a:ext cx="4088898" cy="1680991"/>
          </a:xfrm>
          <a:prstGeom prst="rect">
            <a:avLst/>
          </a:prstGeom>
        </p:spPr>
      </p:pic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DC262CDA-EDDA-4E86-AF2D-B41B30358F4C}"/>
              </a:ext>
            </a:extLst>
          </p:cNvPr>
          <p:cNvSpPr txBox="1"/>
          <p:nvPr/>
        </p:nvSpPr>
        <p:spPr>
          <a:xfrm>
            <a:off x="7094450" y="2733864"/>
            <a:ext cx="28951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800" i="0" dirty="0">
                <a:solidFill>
                  <a:srgbClr val="ACD975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おうち時間増加に伴い</a:t>
            </a:r>
          </a:p>
          <a:p>
            <a:r>
              <a:rPr lang="ja-JP" altLang="en-US" sz="1800" i="0" dirty="0">
                <a:solidFill>
                  <a:srgbClr val="ACD975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食品類のギフト需要が</a:t>
            </a:r>
            <a:r>
              <a:rPr lang="en-US" altLang="ja-JP" sz="1800" i="0" dirty="0">
                <a:solidFill>
                  <a:srgbClr val="ACD975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UP</a:t>
            </a:r>
          </a:p>
        </p:txBody>
      </p:sp>
      <p:sp>
        <p:nvSpPr>
          <p:cNvPr id="54" name="二等辺三角形 53">
            <a:extLst>
              <a:ext uri="{FF2B5EF4-FFF2-40B4-BE49-F238E27FC236}">
                <a16:creationId xmlns:a16="http://schemas.microsoft.com/office/drawing/2014/main" id="{4E175F8E-44D7-45C3-993B-00D48661A9A3}"/>
              </a:ext>
            </a:extLst>
          </p:cNvPr>
          <p:cNvSpPr/>
          <p:nvPr/>
        </p:nvSpPr>
        <p:spPr>
          <a:xfrm rot="5400000">
            <a:off x="6428621" y="2786945"/>
            <a:ext cx="619783" cy="534296"/>
          </a:xfrm>
          <a:prstGeom prst="triangle">
            <a:avLst/>
          </a:prstGeom>
          <a:solidFill>
            <a:srgbClr val="B7DE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40CB316-4216-45E8-9F2B-A153920FCB30}"/>
              </a:ext>
            </a:extLst>
          </p:cNvPr>
          <p:cNvSpPr txBox="1"/>
          <p:nvPr/>
        </p:nvSpPr>
        <p:spPr>
          <a:xfrm>
            <a:off x="1677093" y="4813272"/>
            <a:ext cx="388279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kumimoji="1" sz="1050">
                <a:latin typeface="A-OTF UD新ゴ Pro M" panose="020B0500000000000000" pitchFamily="34" charset="-128"/>
                <a:ea typeface="A-OTF UD新ゴ Pro M" panose="020B0500000000000000" pitchFamily="34" charset="-128"/>
              </a:defRPr>
            </a:lvl1pPr>
          </a:lstStyle>
          <a:p>
            <a:pPr algn="l"/>
            <a:r>
              <a:rPr lang="ja-JP" altLang="en-US" sz="13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当社商品でも、</a:t>
            </a:r>
            <a:r>
              <a:rPr lang="en-US" altLang="ja-JP" sz="13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JETSTREAM4&amp;1</a:t>
            </a:r>
            <a:r>
              <a:rPr lang="ja-JP" altLang="en-US" sz="13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をはじめとする</a:t>
            </a:r>
            <a:br>
              <a:rPr lang="ja-JP" altLang="en-US" sz="13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</a:br>
            <a:r>
              <a:rPr lang="ja-JP" altLang="en-US" sz="13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中価格帯商品のギフト需要が伸びています。</a:t>
            </a:r>
          </a:p>
        </p:txBody>
      </p:sp>
    </p:spTree>
    <p:extLst>
      <p:ext uri="{BB962C8B-B14F-4D97-AF65-F5344CB8AC3E}">
        <p14:creationId xmlns:p14="http://schemas.microsoft.com/office/powerpoint/2010/main" val="2426643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屋内, テーブル, 座る, 机 が含まれている画像&#10;&#10;自動的に生成された説明">
            <a:extLst>
              <a:ext uri="{FF2B5EF4-FFF2-40B4-BE49-F238E27FC236}">
                <a16:creationId xmlns:a16="http://schemas.microsoft.com/office/drawing/2014/main" id="{F892D56B-BE52-46FC-93B0-FF96AA68A1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6CB2DC3-C6A9-4EE2-BCDE-40224C304EF2}"/>
              </a:ext>
            </a:extLst>
          </p:cNvPr>
          <p:cNvSpPr/>
          <p:nvPr/>
        </p:nvSpPr>
        <p:spPr>
          <a:xfrm>
            <a:off x="0" y="0"/>
            <a:ext cx="12195810" cy="685800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149E9371-B035-4CDB-A326-3DF33AB98D2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C931B064-D60B-46AD-B597-470328D3C48C}"/>
              </a:ext>
            </a:extLst>
          </p:cNvPr>
          <p:cNvSpPr txBox="1"/>
          <p:nvPr/>
        </p:nvSpPr>
        <p:spPr bwMode="auto">
          <a:xfrm>
            <a:off x="986238" y="531745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企画背景</a:t>
            </a:r>
          </a:p>
        </p:txBody>
      </p:sp>
      <p:pic>
        <p:nvPicPr>
          <p:cNvPr id="48" name="図 47" descr="テキスト&#10;&#10;自動的に生成された説明">
            <a:extLst>
              <a:ext uri="{FF2B5EF4-FFF2-40B4-BE49-F238E27FC236}">
                <a16:creationId xmlns:a16="http://schemas.microsoft.com/office/drawing/2014/main" id="{43A7DED3-34F1-4272-8C0E-C4F341A924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2067" y="598449"/>
            <a:ext cx="1817184" cy="281370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D0117B71-6479-489E-B6F0-48588482478E}"/>
              </a:ext>
            </a:extLst>
          </p:cNvPr>
          <p:cNvSpPr/>
          <p:nvPr/>
        </p:nvSpPr>
        <p:spPr>
          <a:xfrm>
            <a:off x="2366720" y="4973815"/>
            <a:ext cx="7466675" cy="134764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5545683E-0E3F-4746-9F51-753FF8707358}"/>
              </a:ext>
            </a:extLst>
          </p:cNvPr>
          <p:cNvGrpSpPr/>
          <p:nvPr/>
        </p:nvGrpSpPr>
        <p:grpSpPr>
          <a:xfrm>
            <a:off x="2805998" y="1859331"/>
            <a:ext cx="1605190" cy="2075124"/>
            <a:chOff x="1579082" y="2201251"/>
            <a:chExt cx="2095500" cy="2708977"/>
          </a:xfrm>
        </p:grpSpPr>
        <p:pic>
          <p:nvPicPr>
            <p:cNvPr id="17" name="図 16" descr="テキスト&#10;&#10;低い精度で自動的に生成された説明">
              <a:extLst>
                <a:ext uri="{FF2B5EF4-FFF2-40B4-BE49-F238E27FC236}">
                  <a16:creationId xmlns:a16="http://schemas.microsoft.com/office/drawing/2014/main" id="{6A123E01-6E4B-4175-B4C1-6DA3A9818A8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02875" y="4436872"/>
              <a:ext cx="1447914" cy="473356"/>
            </a:xfrm>
            <a:prstGeom prst="rect">
              <a:avLst/>
            </a:prstGeom>
          </p:spPr>
        </p:pic>
        <p:pic>
          <p:nvPicPr>
            <p:cNvPr id="18" name="図 17" descr="時計, 持つ, 男 が含まれている画像&#10;&#10;自動的に生成された説明">
              <a:extLst>
                <a:ext uri="{FF2B5EF4-FFF2-40B4-BE49-F238E27FC236}">
                  <a16:creationId xmlns:a16="http://schemas.microsoft.com/office/drawing/2014/main" id="{1E78EA76-EF1C-43A5-B913-8522334137C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9082" y="2201251"/>
              <a:ext cx="2095500" cy="2095500"/>
            </a:xfrm>
            <a:prstGeom prst="rect">
              <a:avLst/>
            </a:prstGeom>
          </p:spPr>
        </p:pic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C1E0B201-577D-4CBE-8116-4EA474CDC2B0}"/>
              </a:ext>
            </a:extLst>
          </p:cNvPr>
          <p:cNvGrpSpPr/>
          <p:nvPr/>
        </p:nvGrpSpPr>
        <p:grpSpPr>
          <a:xfrm>
            <a:off x="5307139" y="1859331"/>
            <a:ext cx="1605190" cy="1858958"/>
            <a:chOff x="4300508" y="2201251"/>
            <a:chExt cx="2095500" cy="2426782"/>
          </a:xfrm>
        </p:grpSpPr>
        <p:pic>
          <p:nvPicPr>
            <p:cNvPr id="21" name="図 20">
              <a:extLst>
                <a:ext uri="{FF2B5EF4-FFF2-40B4-BE49-F238E27FC236}">
                  <a16:creationId xmlns:a16="http://schemas.microsoft.com/office/drawing/2014/main" id="{60AEC1AF-55B4-48BC-9475-B7F1CAEB934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606899" y="4405277"/>
              <a:ext cx="1482719" cy="222756"/>
            </a:xfrm>
            <a:prstGeom prst="rect">
              <a:avLst/>
            </a:prstGeom>
          </p:spPr>
        </p:pic>
        <p:pic>
          <p:nvPicPr>
            <p:cNvPr id="22" name="図 21" descr="アイコン が含まれている画像&#10;&#10;自動的に生成された説明">
              <a:extLst>
                <a:ext uri="{FF2B5EF4-FFF2-40B4-BE49-F238E27FC236}">
                  <a16:creationId xmlns:a16="http://schemas.microsoft.com/office/drawing/2014/main" id="{039AE98E-D8C6-41A3-99C7-ED78CC539A2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0508" y="2201251"/>
              <a:ext cx="2095500" cy="2095500"/>
            </a:xfrm>
            <a:prstGeom prst="rect">
              <a:avLst/>
            </a:prstGeom>
          </p:spPr>
        </p:pic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C73E10CF-E324-470D-9B8B-C3F18E65BEBA}"/>
              </a:ext>
            </a:extLst>
          </p:cNvPr>
          <p:cNvGrpSpPr/>
          <p:nvPr/>
        </p:nvGrpSpPr>
        <p:grpSpPr>
          <a:xfrm>
            <a:off x="7808280" y="1859331"/>
            <a:ext cx="1605190" cy="2010387"/>
            <a:chOff x="7021203" y="2201251"/>
            <a:chExt cx="2095500" cy="2624466"/>
          </a:xfrm>
        </p:grpSpPr>
        <p:pic>
          <p:nvPicPr>
            <p:cNvPr id="24" name="図 23" descr="テキスト&#10;&#10;自動的に生成された説明">
              <a:extLst>
                <a:ext uri="{FF2B5EF4-FFF2-40B4-BE49-F238E27FC236}">
                  <a16:creationId xmlns:a16="http://schemas.microsoft.com/office/drawing/2014/main" id="{71F02EF0-C822-47F2-890B-71BEBA46F15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324113" y="4331477"/>
              <a:ext cx="1489681" cy="494240"/>
            </a:xfrm>
            <a:prstGeom prst="rect">
              <a:avLst/>
            </a:prstGeom>
          </p:spPr>
        </p:pic>
        <p:pic>
          <p:nvPicPr>
            <p:cNvPr id="25" name="図 24" descr="コンパクトディスク, 持つ, 時計 が含まれている画像&#10;&#10;自動的に生成された説明">
              <a:extLst>
                <a:ext uri="{FF2B5EF4-FFF2-40B4-BE49-F238E27FC236}">
                  <a16:creationId xmlns:a16="http://schemas.microsoft.com/office/drawing/2014/main" id="{FEEF4C87-E459-49DA-8851-DAEF2D27CEC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21203" y="2201251"/>
              <a:ext cx="2095500" cy="2095500"/>
            </a:xfrm>
            <a:prstGeom prst="rect">
              <a:avLst/>
            </a:prstGeom>
          </p:spPr>
        </p:pic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DDCBF24-1B7F-4BFA-96B6-EB5AD7D882E2}"/>
              </a:ext>
            </a:extLst>
          </p:cNvPr>
          <p:cNvSpPr txBox="1"/>
          <p:nvPr/>
        </p:nvSpPr>
        <p:spPr>
          <a:xfrm>
            <a:off x="2504710" y="1374884"/>
            <a:ext cx="71999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2000" dirty="0">
                <a:solidFill>
                  <a:srgbClr val="3A3A3A"/>
                </a:solidFill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ボールペン＝</a:t>
            </a:r>
            <a:r>
              <a:rPr lang="en-US" altLang="ja-JP" sz="2000" dirty="0">
                <a:solidFill>
                  <a:srgbClr val="3A3A3A"/>
                </a:solidFill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JETSTREAM</a:t>
            </a:r>
            <a:r>
              <a:rPr lang="ja-JP" altLang="en-US" sz="2000" dirty="0">
                <a:solidFill>
                  <a:srgbClr val="3A3A3A"/>
                </a:solidFill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はカジュアルギフトにぴったり！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028FE5F-0390-4C2E-8CF3-7E39C86E2BE4}"/>
              </a:ext>
            </a:extLst>
          </p:cNvPr>
          <p:cNvSpPr txBox="1"/>
          <p:nvPr/>
        </p:nvSpPr>
        <p:spPr>
          <a:xfrm>
            <a:off x="3143188" y="4380896"/>
            <a:ext cx="5916821" cy="5929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ja-JP" altLang="en-US" sz="14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ギフト＝ボールペンというイメージが食品にくらべると弱い。</a:t>
            </a:r>
          </a:p>
          <a:p>
            <a:pPr algn="ctr">
              <a:lnSpc>
                <a:spcPts val="2000"/>
              </a:lnSpc>
            </a:pPr>
            <a:r>
              <a:rPr lang="ja-JP" altLang="en-US" sz="14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数あるギフト品の中から、ジェットストリームを選んでもらう。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8612EE8B-7ECA-4503-8340-949C70AA2E49}"/>
              </a:ext>
            </a:extLst>
          </p:cNvPr>
          <p:cNvSpPr/>
          <p:nvPr/>
        </p:nvSpPr>
        <p:spPr>
          <a:xfrm>
            <a:off x="4079948" y="5415302"/>
            <a:ext cx="4047744" cy="482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0F0A8D6C-4DB6-458F-9BBF-72BF048CF186}"/>
              </a:ext>
            </a:extLst>
          </p:cNvPr>
          <p:cNvSpPr txBox="1"/>
          <p:nvPr/>
        </p:nvSpPr>
        <p:spPr>
          <a:xfrm>
            <a:off x="4360859" y="5107661"/>
            <a:ext cx="348044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3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21</a:t>
            </a:r>
            <a:r>
              <a:rPr kumimoji="1" lang="ja-JP" altLang="en-US" sz="13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年秋、</a:t>
            </a:r>
            <a:r>
              <a:rPr kumimoji="1" lang="en-US" altLang="ja-JP" sz="13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JETSTREAM 4&amp;1</a:t>
            </a:r>
            <a:r>
              <a:rPr kumimoji="1" lang="ja-JP" altLang="en-US" sz="13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、</a:t>
            </a:r>
            <a:r>
              <a:rPr kumimoji="1" lang="en-US" altLang="ja-JP" sz="13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4&amp;1</a:t>
            </a:r>
            <a:r>
              <a:rPr kumimoji="1" lang="ja-JP" altLang="en-US" sz="13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メタルを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0A3E444-8814-40D1-9201-B694291C672D}"/>
              </a:ext>
            </a:extLst>
          </p:cNvPr>
          <p:cNvSpPr txBox="1"/>
          <p:nvPr/>
        </p:nvSpPr>
        <p:spPr>
          <a:xfrm>
            <a:off x="3959888" y="5461478"/>
            <a:ext cx="42803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「誰かに・自分に贈りたい</a:t>
            </a:r>
            <a:r>
              <a:rPr lang="en-US" altLang="ja-JP" sz="24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!</a:t>
            </a:r>
            <a:r>
              <a:rPr lang="ja-JP" altLang="en-US" sz="24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」</a:t>
            </a:r>
            <a:endParaRPr lang="en-US" altLang="ja-JP" sz="2400" dirty="0">
              <a:latin typeface="A-OTF UD新ゴ Pr6N DB" panose="020B0600000000000000" pitchFamily="34" charset="-128"/>
              <a:ea typeface="A-OTF UD新ゴ Pr6N DB" panose="020B0600000000000000" pitchFamily="34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568A64C0-C4E8-4FC8-897A-B6E87D1A35DE}"/>
              </a:ext>
            </a:extLst>
          </p:cNvPr>
          <p:cNvSpPr txBox="1"/>
          <p:nvPr/>
        </p:nvSpPr>
        <p:spPr>
          <a:xfrm>
            <a:off x="4172737" y="5978063"/>
            <a:ext cx="385233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3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と思ってもらえるプロモーションを展開します。</a:t>
            </a:r>
            <a:endParaRPr kumimoji="1" lang="en-US" altLang="ja-JP" sz="1300" dirty="0">
              <a:latin typeface="A-OTF UD新ゴ Pr6 L" panose="020B0300000000000000" pitchFamily="34" charset="-128"/>
              <a:ea typeface="A-OTF UD新ゴ Pr6 L" panose="020B0300000000000000" pitchFamily="34" charset="-128"/>
            </a:endParaRPr>
          </a:p>
        </p:txBody>
      </p:sp>
      <p:sp>
        <p:nvSpPr>
          <p:cNvPr id="33" name="四角形: 角を丸くする 32">
            <a:extLst>
              <a:ext uri="{FF2B5EF4-FFF2-40B4-BE49-F238E27FC236}">
                <a16:creationId xmlns:a16="http://schemas.microsoft.com/office/drawing/2014/main" id="{92759DA0-587F-4D06-9E38-23762F955848}"/>
              </a:ext>
            </a:extLst>
          </p:cNvPr>
          <p:cNvSpPr/>
          <p:nvPr/>
        </p:nvSpPr>
        <p:spPr>
          <a:xfrm>
            <a:off x="5560058" y="4041660"/>
            <a:ext cx="1080000" cy="28800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481DB41D-334B-4A8F-96C0-878F3D3B2338}"/>
              </a:ext>
            </a:extLst>
          </p:cNvPr>
          <p:cNvSpPr txBox="1"/>
          <p:nvPr/>
        </p:nvSpPr>
        <p:spPr>
          <a:xfrm>
            <a:off x="5781725" y="4037868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spc="600" dirty="0">
                <a:solidFill>
                  <a:schemeClr val="bg1"/>
                </a:solidFill>
                <a:latin typeface="A-OTF UD新ゴ Pr6N M" panose="020B0500000000000000" pitchFamily="34" charset="-128"/>
                <a:ea typeface="A-OTF UD新ゴ Pr6N M" panose="020B0500000000000000" pitchFamily="34" charset="-128"/>
              </a:rPr>
              <a:t>課題</a:t>
            </a:r>
          </a:p>
        </p:txBody>
      </p:sp>
    </p:spTree>
    <p:extLst>
      <p:ext uri="{BB962C8B-B14F-4D97-AF65-F5344CB8AC3E}">
        <p14:creationId xmlns:p14="http://schemas.microsoft.com/office/powerpoint/2010/main" val="2002816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屋内, テーブル, 座る, 机 が含まれている画像&#10;&#10;自動的に生成された説明">
            <a:extLst>
              <a:ext uri="{FF2B5EF4-FFF2-40B4-BE49-F238E27FC236}">
                <a16:creationId xmlns:a16="http://schemas.microsoft.com/office/drawing/2014/main" id="{F892D56B-BE52-46FC-93B0-FF96AA68A1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6CB2DC3-C6A9-4EE2-BCDE-40224C304EF2}"/>
              </a:ext>
            </a:extLst>
          </p:cNvPr>
          <p:cNvSpPr/>
          <p:nvPr/>
        </p:nvSpPr>
        <p:spPr>
          <a:xfrm>
            <a:off x="0" y="0"/>
            <a:ext cx="12195810" cy="685800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4386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149E9371-B035-4CDB-A326-3DF33AB98D2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C931B064-D60B-46AD-B597-470328D3C48C}"/>
              </a:ext>
            </a:extLst>
          </p:cNvPr>
          <p:cNvSpPr txBox="1"/>
          <p:nvPr/>
        </p:nvSpPr>
        <p:spPr bwMode="auto">
          <a:xfrm>
            <a:off x="986238" y="531745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企画</a:t>
            </a:r>
            <a:r>
              <a:rPr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内容</a:t>
            </a:r>
            <a:endParaRPr kumimoji="1" lang="ja-JP" altLang="en-US" sz="2800" kern="0" dirty="0">
              <a:latin typeface="A-OTF UD新ゴ Pro DB" pitchFamily="34" charset="-128"/>
              <a:ea typeface="A-OTF UD新ゴ Pro DB" pitchFamily="34" charset="-128"/>
            </a:endParaRPr>
          </a:p>
        </p:txBody>
      </p:sp>
      <p:pic>
        <p:nvPicPr>
          <p:cNvPr id="48" name="図 47" descr="テキスト&#10;&#10;自動的に生成された説明">
            <a:extLst>
              <a:ext uri="{FF2B5EF4-FFF2-40B4-BE49-F238E27FC236}">
                <a16:creationId xmlns:a16="http://schemas.microsoft.com/office/drawing/2014/main" id="{43A7DED3-34F1-4272-8C0E-C4F341A924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2067" y="598449"/>
            <a:ext cx="1817184" cy="281370"/>
          </a:xfrm>
          <a:prstGeom prst="rect">
            <a:avLst/>
          </a:prstGeom>
        </p:spPr>
      </p:pic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A76E9CDB-51ED-42C8-BB84-A5D19745A4A7}"/>
              </a:ext>
            </a:extLst>
          </p:cNvPr>
          <p:cNvSpPr/>
          <p:nvPr/>
        </p:nvSpPr>
        <p:spPr>
          <a:xfrm>
            <a:off x="2253278" y="1460964"/>
            <a:ext cx="7715250" cy="1431906"/>
          </a:xfrm>
          <a:prstGeom prst="rect">
            <a:avLst/>
          </a:prstGeom>
          <a:noFill/>
          <a:ln w="19050">
            <a:solidFill>
              <a:srgbClr val="C8E6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37" name="図 36" descr="タイムライン&#10;&#10;自動的に生成された説明">
            <a:extLst>
              <a:ext uri="{FF2B5EF4-FFF2-40B4-BE49-F238E27FC236}">
                <a16:creationId xmlns:a16="http://schemas.microsoft.com/office/drawing/2014/main" id="{131E62A7-EB96-4E8A-A44E-62FB827FB73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1623" y="3505370"/>
            <a:ext cx="7287642" cy="272072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C4135F2-80BA-40C9-9308-D03311AE5D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8147" y="1626545"/>
            <a:ext cx="6869443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800" b="0" i="0" u="none" strike="noStrike" cap="none" spc="300" normalizeH="0" baseline="0" dirty="0">
                <a:ln>
                  <a:noFill/>
                </a:ln>
                <a:effectLst/>
                <a:latin typeface="A-OTF UD新ゴ Pr6 R" panose="020B0400000000000000" pitchFamily="34" charset="-128"/>
                <a:ea typeface="A-OTF UD新ゴ Pr6 R" panose="020B0400000000000000" pitchFamily="34" charset="-128"/>
              </a:rPr>
              <a:t>メインコピー：人はずっと、想いをペンに乗せてきた。</a:t>
            </a:r>
          </a:p>
        </p:txBody>
      </p:sp>
      <p:sp>
        <p:nvSpPr>
          <p:cNvPr id="40" name="Rectangle 1">
            <a:extLst>
              <a:ext uri="{FF2B5EF4-FFF2-40B4-BE49-F238E27FC236}">
                <a16:creationId xmlns:a16="http://schemas.microsoft.com/office/drawing/2014/main" id="{DF2E20B7-FDE3-4275-82F5-59CE55EBF9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8254" y="2012266"/>
            <a:ext cx="4588094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pc="300" dirty="0">
                <a:latin typeface="A-OTF UD新ゴ Pr6 R" panose="020B0400000000000000" pitchFamily="34" charset="-128"/>
                <a:ea typeface="A-OTF UD新ゴ Pr6 R" panose="020B0400000000000000" pitchFamily="34" charset="-128"/>
              </a:rPr>
              <a:t>サブ</a:t>
            </a:r>
            <a:r>
              <a:rPr kumimoji="0" lang="ja-JP" altLang="ja-JP" sz="1800" b="0" i="0" u="none" strike="noStrike" cap="none" spc="300" normalizeH="0" baseline="0" dirty="0">
                <a:ln>
                  <a:noFill/>
                </a:ln>
                <a:effectLst/>
                <a:latin typeface="A-OTF UD新ゴ Pr6 R" panose="020B0400000000000000" pitchFamily="34" charset="-128"/>
                <a:ea typeface="A-OTF UD新ゴ Pr6 R" panose="020B0400000000000000" pitchFamily="34" charset="-128"/>
              </a:rPr>
              <a:t>コピー：</a:t>
            </a:r>
            <a:r>
              <a:rPr kumimoji="0" lang="ja-JP" altLang="en-US" sz="1800" b="0" i="0" u="none" strike="noStrike" cap="none" spc="300" normalizeH="0" baseline="0" dirty="0">
                <a:ln>
                  <a:noFill/>
                </a:ln>
                <a:effectLst/>
                <a:latin typeface="A-OTF UD新ゴ Pr6 R" panose="020B0400000000000000" pitchFamily="34" charset="-128"/>
                <a:ea typeface="A-OTF UD新ゴ Pr6 R" panose="020B0400000000000000" pitchFamily="34" charset="-128"/>
              </a:rPr>
              <a:t>伝えるって</a:t>
            </a:r>
            <a:r>
              <a:rPr kumimoji="0" lang="ja-JP" altLang="ja-JP" sz="1800" b="0" i="0" u="none" strike="noStrike" cap="none" spc="300" normalizeH="0" baseline="0" dirty="0">
                <a:ln>
                  <a:noFill/>
                </a:ln>
                <a:effectLst/>
                <a:latin typeface="A-OTF UD新ゴ Pr6 R" panose="020B0400000000000000" pitchFamily="34" charset="-128"/>
                <a:ea typeface="A-OTF UD新ゴ Pr6 R" panose="020B0400000000000000" pitchFamily="34" charset="-128"/>
              </a:rPr>
              <a:t>、</a:t>
            </a:r>
            <a:r>
              <a:rPr kumimoji="0" lang="ja-JP" altLang="en-US" sz="1800" b="0" i="0" u="none" strike="noStrike" cap="none" spc="300" normalizeH="0" baseline="0" dirty="0">
                <a:ln>
                  <a:noFill/>
                </a:ln>
                <a:effectLst/>
                <a:latin typeface="A-OTF UD新ゴ Pr6 R" panose="020B0400000000000000" pitchFamily="34" charset="-128"/>
                <a:ea typeface="A-OTF UD新ゴ Pr6 R" panose="020B0400000000000000" pitchFamily="34" charset="-128"/>
              </a:rPr>
              <a:t>ギフトだ</a:t>
            </a:r>
            <a:r>
              <a:rPr kumimoji="0" lang="ja-JP" altLang="ja-JP" sz="1800" b="0" i="0" u="none" strike="noStrike" cap="none" spc="300" normalizeH="0" baseline="0" dirty="0">
                <a:ln>
                  <a:noFill/>
                </a:ln>
                <a:effectLst/>
                <a:latin typeface="A-OTF UD新ゴ Pr6 R" panose="020B0400000000000000" pitchFamily="34" charset="-128"/>
                <a:ea typeface="A-OTF UD新ゴ Pr6 R" panose="020B0400000000000000" pitchFamily="34" charset="-128"/>
              </a:rPr>
              <a:t>。</a:t>
            </a:r>
          </a:p>
        </p:txBody>
      </p:sp>
      <p:sp>
        <p:nvSpPr>
          <p:cNvPr id="42" name="Rectangle 1">
            <a:extLst>
              <a:ext uri="{FF2B5EF4-FFF2-40B4-BE49-F238E27FC236}">
                <a16:creationId xmlns:a16="http://schemas.microsoft.com/office/drawing/2014/main" id="{DA9C9E6F-4031-4EB9-9DDF-CB4199004E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9579" y="2423694"/>
            <a:ext cx="5933882" cy="3077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000" b="1" spc="3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JETSTREAM </a:t>
            </a:r>
            <a:r>
              <a:rPr kumimoji="0" lang="ja-JP" altLang="en-US" sz="1000" b="1" spc="3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を贈りたくなるコピーを、施策全体で共通して発信。</a:t>
            </a:r>
            <a:br>
              <a:rPr kumimoji="0" lang="ja-JP" altLang="en-US" sz="1000" b="1" spc="3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</a:br>
            <a:r>
              <a:rPr kumimoji="0" lang="ja-JP" altLang="en-US" sz="1000" b="1" spc="3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店頭＋デジタルで一気に展開することで、ギフトイメージの浸透を狙います。</a:t>
            </a:r>
            <a:endParaRPr kumimoji="0" lang="ja-JP" altLang="ja-JP" sz="1000" b="1" spc="300" dirty="0">
              <a:latin typeface="A-OTF UD新ゴ Pr6 L" panose="020B0300000000000000" pitchFamily="34" charset="-128"/>
              <a:ea typeface="A-OTF UD新ゴ Pr6 L" panose="020B0300000000000000" pitchFamily="34" charset="-128"/>
            </a:endParaRPr>
          </a:p>
        </p:txBody>
      </p:sp>
      <p:sp>
        <p:nvSpPr>
          <p:cNvPr id="43" name="Rectangle 1">
            <a:extLst>
              <a:ext uri="{FF2B5EF4-FFF2-40B4-BE49-F238E27FC236}">
                <a16:creationId xmlns:a16="http://schemas.microsoft.com/office/drawing/2014/main" id="{4656D317-DD4F-4EE8-9DD8-0F0F1AA0C3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2463" y="3263876"/>
            <a:ext cx="3598076" cy="20005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300" b="0" i="0" u="none" strike="noStrike" cap="none" normalizeH="0" baseline="0" dirty="0">
                <a:ln>
                  <a:noFill/>
                </a:ln>
                <a:effectLst/>
                <a:latin typeface="A-OTF UD新ゴ Pr6 R" panose="020B0400000000000000" pitchFamily="34" charset="-128"/>
                <a:ea typeface="A-OTF UD新ゴ Pr6 R" panose="020B0400000000000000" pitchFamily="34" charset="-128"/>
              </a:rPr>
              <a:t>ギフトプロモーション　店頭誘致への導線</a:t>
            </a:r>
            <a:endParaRPr kumimoji="0" lang="ja-JP" altLang="ja-JP" sz="1300" b="0" i="0" u="none" strike="noStrike" cap="none" normalizeH="0" baseline="0" dirty="0">
              <a:ln>
                <a:noFill/>
              </a:ln>
              <a:effectLst/>
              <a:latin typeface="A-OTF UD新ゴ Pr6 R" panose="020B0400000000000000" pitchFamily="34" charset="-128"/>
              <a:ea typeface="A-OTF UD新ゴ Pr6 R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9307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屋内, テーブル, 座る, 机 が含まれている画像&#10;&#10;自動的に生成された説明">
            <a:extLst>
              <a:ext uri="{FF2B5EF4-FFF2-40B4-BE49-F238E27FC236}">
                <a16:creationId xmlns:a16="http://schemas.microsoft.com/office/drawing/2014/main" id="{F892D56B-BE52-46FC-93B0-FF96AA68A1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6" t="12295" r="9914" b="1507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6CB2DC3-C6A9-4EE2-BCDE-40224C304EF2}"/>
              </a:ext>
            </a:extLst>
          </p:cNvPr>
          <p:cNvSpPr/>
          <p:nvPr/>
        </p:nvSpPr>
        <p:spPr>
          <a:xfrm>
            <a:off x="0" y="0"/>
            <a:ext cx="12195810" cy="685800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4386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149E9371-B035-4CDB-A326-3DF33AB98D2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48" name="図 47" descr="テキスト&#10;&#10;自動的に生成された説明">
            <a:extLst>
              <a:ext uri="{FF2B5EF4-FFF2-40B4-BE49-F238E27FC236}">
                <a16:creationId xmlns:a16="http://schemas.microsoft.com/office/drawing/2014/main" id="{43A7DED3-34F1-4272-8C0E-C4F341A924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2067" y="598449"/>
            <a:ext cx="1817184" cy="281370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C2E0546-7BCE-45FE-93E5-7453326A8346}"/>
              </a:ext>
            </a:extLst>
          </p:cNvPr>
          <p:cNvSpPr txBox="1"/>
          <p:nvPr/>
        </p:nvSpPr>
        <p:spPr bwMode="auto">
          <a:xfrm>
            <a:off x="975717" y="528002"/>
            <a:ext cx="1417689" cy="548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r>
              <a:rPr lang="ja-JP" altLang="en-US" dirty="0"/>
              <a:t>施策</a:t>
            </a:r>
            <a:r>
              <a:rPr lang="en-US" altLang="ja-JP" dirty="0"/>
              <a:t>1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979FCEC-3CB5-49F9-BC1D-3A3838061E12}"/>
              </a:ext>
            </a:extLst>
          </p:cNvPr>
          <p:cNvSpPr txBox="1"/>
          <p:nvPr/>
        </p:nvSpPr>
        <p:spPr>
          <a:xfrm>
            <a:off x="2140321" y="1323131"/>
            <a:ext cx="7912473" cy="848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ja-JP" altLang="en-US" sz="1100" kern="1200" dirty="0"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  企業広告を多数制作している戸塚富士丸氏を監督に迎え、シーン別の短尺動画を </a:t>
            </a:r>
            <a:r>
              <a:rPr lang="en-US" altLang="ja-JP" sz="1100" kern="1200" dirty="0"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3</a:t>
            </a:r>
            <a:r>
              <a:rPr lang="ja-JP" altLang="en-US" sz="1100" kern="1200" dirty="0"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本制作しました。</a:t>
            </a:r>
          </a:p>
          <a:p>
            <a:pPr algn="ctr">
              <a:lnSpc>
                <a:spcPct val="150000"/>
              </a:lnSpc>
            </a:pPr>
            <a:r>
              <a:rPr lang="en-US" altLang="ja-JP" sz="1100" kern="1200" dirty="0"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  3</a:t>
            </a:r>
            <a:r>
              <a:rPr lang="ja-JP" altLang="en-US" sz="1100" kern="1200" dirty="0"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つをつなげると、長尺の総集編となります。「こういうプレゼントの仕方もあるんだ！」という気づきを与えることで、</a:t>
            </a:r>
          </a:p>
          <a:p>
            <a:pPr algn="ctr">
              <a:lnSpc>
                <a:spcPct val="150000"/>
              </a:lnSpc>
            </a:pPr>
            <a:r>
              <a:rPr lang="ja-JP" altLang="en-US" sz="1100" kern="1200" dirty="0"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「</a:t>
            </a:r>
            <a:r>
              <a:rPr lang="en-US" altLang="ja-JP" sz="1100" kern="1200" dirty="0"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JETSTREAM </a:t>
            </a:r>
            <a:r>
              <a:rPr lang="ja-JP" altLang="en-US" sz="1100" kern="1200" dirty="0"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を贈りたい」という気持ちを創出します。</a:t>
            </a:r>
            <a:r>
              <a:rPr lang="en-US" altLang="ja-JP" sz="1100" kern="1200" dirty="0"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SNS</a:t>
            </a:r>
            <a:r>
              <a:rPr lang="ja-JP" altLang="en-US" sz="1100" kern="1200" dirty="0"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や店頭で発信いただける動画です。</a:t>
            </a:r>
            <a:endParaRPr lang="en-US" altLang="ja-JP" sz="1100" kern="1200" dirty="0">
              <a:latin typeface="A-OTF UD新ゴ Pro L" panose="020B0300000000000000" pitchFamily="34" charset="-128"/>
              <a:ea typeface="A-OTF UD新ゴ Pro L" panose="020B0300000000000000" pitchFamily="34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798FEAF-C8DE-41A4-8319-CD74909297BE}"/>
              </a:ext>
            </a:extLst>
          </p:cNvPr>
          <p:cNvSpPr txBox="1"/>
          <p:nvPr/>
        </p:nvSpPr>
        <p:spPr bwMode="auto">
          <a:xfrm>
            <a:off x="2174303" y="511528"/>
            <a:ext cx="4403980" cy="534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r>
              <a:rPr lang="en-US" altLang="ja-JP" sz="2400" dirty="0"/>
              <a:t>How to </a:t>
            </a:r>
            <a:r>
              <a:rPr lang="ja-JP" altLang="en-US" sz="2400" dirty="0"/>
              <a:t>プレゼント </a:t>
            </a:r>
            <a:r>
              <a:rPr lang="en-US" altLang="ja-JP" sz="2400" dirty="0"/>
              <a:t>MOVIE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E971D2A-B791-4CAC-A554-DFADF253845A}"/>
              </a:ext>
            </a:extLst>
          </p:cNvPr>
          <p:cNvSpPr/>
          <p:nvPr/>
        </p:nvSpPr>
        <p:spPr>
          <a:xfrm>
            <a:off x="4037212" y="2293901"/>
            <a:ext cx="4137251" cy="220809"/>
          </a:xfrm>
          <a:prstGeom prst="rect">
            <a:avLst/>
          </a:prstGeom>
          <a:solidFill>
            <a:srgbClr val="B5DE8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A4CD28BE-CB76-439B-AAFF-FD0478BCD996}"/>
              </a:ext>
            </a:extLst>
          </p:cNvPr>
          <p:cNvSpPr txBox="1"/>
          <p:nvPr/>
        </p:nvSpPr>
        <p:spPr>
          <a:xfrm>
            <a:off x="4012197" y="2060846"/>
            <a:ext cx="4217988" cy="49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 anchor="b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4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r>
              <a:rPr lang="ja-JP" altLang="en-US" sz="1400" dirty="0"/>
              <a:t>⇒</a:t>
            </a:r>
            <a:r>
              <a:rPr lang="en-US" altLang="ja-JP" sz="1400" dirty="0"/>
              <a:t>YouTube / </a:t>
            </a:r>
            <a:r>
              <a:rPr lang="ja-JP" altLang="en-US" sz="1400" dirty="0"/>
              <a:t>各種 </a:t>
            </a:r>
            <a:r>
              <a:rPr lang="en-US" altLang="ja-JP" sz="1400" dirty="0"/>
              <a:t>SNS </a:t>
            </a:r>
            <a:r>
              <a:rPr lang="ja-JP" altLang="en-US" sz="1400" dirty="0"/>
              <a:t>へ動画広告を投下します</a:t>
            </a:r>
          </a:p>
        </p:txBody>
      </p:sp>
      <p:pic>
        <p:nvPicPr>
          <p:cNvPr id="22" name="図 21" descr="グラフィカル ユーザー インターフェイス, Web サイト&#10;&#10;自動的に生成された説明">
            <a:extLst>
              <a:ext uri="{FF2B5EF4-FFF2-40B4-BE49-F238E27FC236}">
                <a16:creationId xmlns:a16="http://schemas.microsoft.com/office/drawing/2014/main" id="{8CA5B409-EEBE-44DF-AA9E-B51B6191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8"/>
          <a:stretch/>
        </p:blipFill>
        <p:spPr>
          <a:xfrm>
            <a:off x="2821773" y="4460247"/>
            <a:ext cx="1883397" cy="1141406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74DDAF4-ACC8-4A19-AA00-A360BDC7A7D4}"/>
              </a:ext>
            </a:extLst>
          </p:cNvPr>
          <p:cNvSpPr txBox="1"/>
          <p:nvPr/>
        </p:nvSpPr>
        <p:spPr>
          <a:xfrm>
            <a:off x="4661999" y="3243985"/>
            <a:ext cx="5615721" cy="76283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>
              <a:defRPr sz="900" i="0">
                <a:solidFill>
                  <a:srgbClr val="3A3A3A"/>
                </a:solidFill>
                <a:effectLst/>
                <a:latin typeface="+mn-ea"/>
              </a:defRPr>
            </a:lvl1pPr>
          </a:lstStyle>
          <a:p>
            <a:pPr>
              <a:lnSpc>
                <a:spcPct val="150000"/>
              </a:lnSpc>
            </a:pPr>
            <a:r>
              <a:rPr lang="ja-JP" altLang="en-US" sz="1000" b="1" dirty="0">
                <a:solidFill>
                  <a:schemeClr val="tx1"/>
                </a:solidFill>
              </a:rPr>
              <a:t>愛知県名古屋市出身。</a:t>
            </a:r>
            <a:r>
              <a:rPr lang="en-US" altLang="ja-JP" sz="1000" b="1" dirty="0">
                <a:solidFill>
                  <a:schemeClr val="tx1"/>
                </a:solidFill>
              </a:rPr>
              <a:t>BNN </a:t>
            </a:r>
            <a:r>
              <a:rPr lang="ja-JP" altLang="en-US" sz="1000" b="1" dirty="0">
                <a:solidFill>
                  <a:schemeClr val="tx1"/>
                </a:solidFill>
              </a:rPr>
              <a:t>映像作家 </a:t>
            </a:r>
            <a:r>
              <a:rPr lang="en-US" altLang="ja-JP" sz="1000" b="1" dirty="0">
                <a:solidFill>
                  <a:schemeClr val="tx1"/>
                </a:solidFill>
              </a:rPr>
              <a:t>100</a:t>
            </a:r>
            <a:r>
              <a:rPr lang="ja-JP" altLang="en-US" sz="1000" b="1" dirty="0">
                <a:solidFill>
                  <a:schemeClr val="tx1"/>
                </a:solidFill>
              </a:rPr>
              <a:t>人 </a:t>
            </a:r>
            <a:r>
              <a:rPr lang="en-US" altLang="ja-JP" sz="1000" b="1" dirty="0">
                <a:solidFill>
                  <a:schemeClr val="tx1"/>
                </a:solidFill>
              </a:rPr>
              <a:t>2020 </a:t>
            </a:r>
            <a:r>
              <a:rPr lang="ja-JP" altLang="en-US" sz="1000" b="1" dirty="0">
                <a:solidFill>
                  <a:schemeClr val="tx1"/>
                </a:solidFill>
              </a:rPr>
              <a:t>選出。</a:t>
            </a:r>
            <a:br>
              <a:rPr lang="ja-JP" altLang="en-US" sz="1000" b="1" dirty="0">
                <a:solidFill>
                  <a:schemeClr val="tx1"/>
                </a:solidFill>
              </a:rPr>
            </a:br>
            <a:r>
              <a:rPr lang="ja-JP" altLang="en-US" sz="1000" b="1" dirty="0">
                <a:solidFill>
                  <a:schemeClr val="tx1"/>
                </a:solidFill>
              </a:rPr>
              <a:t>自然で豊かな人物の表情や芝居を、エモーショナルにもユーモラスにも引き出す演出と、</a:t>
            </a:r>
            <a:endParaRPr lang="en-US" altLang="ja-JP" sz="1000" b="1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1000" b="1" dirty="0">
                <a:solidFill>
                  <a:schemeClr val="tx1"/>
                </a:solidFill>
              </a:rPr>
              <a:t>シネマライクな映像トーン、ドラマチックな映像演出を得意とする。</a:t>
            </a:r>
          </a:p>
        </p:txBody>
      </p:sp>
      <p:pic>
        <p:nvPicPr>
          <p:cNvPr id="5" name="図 4" descr="帽子をかぶっている男は座っている&#10;&#10;中程度の精度で自動的に生成された説明">
            <a:extLst>
              <a:ext uri="{FF2B5EF4-FFF2-40B4-BE49-F238E27FC236}">
                <a16:creationId xmlns:a16="http://schemas.microsoft.com/office/drawing/2014/main" id="{FDA6F6FA-02CB-4030-AF4C-3B56A81D4D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570" y="2855081"/>
            <a:ext cx="1311693" cy="1330167"/>
          </a:xfrm>
          <a:prstGeom prst="rect">
            <a:avLst/>
          </a:prstGeom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5A23CB8-46ED-43DA-A5AC-6EDB2271429E}"/>
              </a:ext>
            </a:extLst>
          </p:cNvPr>
          <p:cNvSpPr txBox="1"/>
          <p:nvPr/>
        </p:nvSpPr>
        <p:spPr>
          <a:xfrm>
            <a:off x="4656792" y="2866742"/>
            <a:ext cx="3657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i="0" dirty="0">
                <a:effectLst/>
                <a:latin typeface="Noto Sans JP"/>
              </a:rPr>
              <a:t>戸塚富二丸　</a:t>
            </a:r>
            <a:r>
              <a:rPr lang="en-US" altLang="ja-JP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Totsuka </a:t>
            </a:r>
            <a:r>
              <a:rPr lang="en-US" altLang="ja-JP" b="1" dirty="0" err="1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Fujimaru</a:t>
            </a:r>
            <a:endParaRPr lang="ja-JP" altLang="en-US" b="1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pic>
        <p:nvPicPr>
          <p:cNvPr id="38" name="図 37" descr="グラフィカル ユーザー インターフェイス, Web サイト&#10;&#10;自動的に生成された説明">
            <a:extLst>
              <a:ext uri="{FF2B5EF4-FFF2-40B4-BE49-F238E27FC236}">
                <a16:creationId xmlns:a16="http://schemas.microsoft.com/office/drawing/2014/main" id="{00929ED5-845E-4979-A52C-DD115C3C3D5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88373" y="4450688"/>
            <a:ext cx="1883397" cy="1141406"/>
          </a:xfrm>
          <a:prstGeom prst="rect">
            <a:avLst/>
          </a:prstGeom>
        </p:spPr>
      </p:pic>
      <p:pic>
        <p:nvPicPr>
          <p:cNvPr id="39" name="図 38" descr="グラフィカル ユーザー インターフェイス, Web サイト&#10;&#10;自動的に生成された説明">
            <a:extLst>
              <a:ext uri="{FF2B5EF4-FFF2-40B4-BE49-F238E27FC236}">
                <a16:creationId xmlns:a16="http://schemas.microsoft.com/office/drawing/2014/main" id="{474A1B99-37EF-4041-A239-F342D8C707B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73539" y="4451018"/>
            <a:ext cx="1846465" cy="1141406"/>
          </a:xfrm>
          <a:prstGeom prst="rect">
            <a:avLst/>
          </a:prstGeom>
        </p:spPr>
      </p:pic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4673A38-A909-4230-8CFD-209729D38B20}"/>
              </a:ext>
            </a:extLst>
          </p:cNvPr>
          <p:cNvSpPr txBox="1"/>
          <p:nvPr/>
        </p:nvSpPr>
        <p:spPr>
          <a:xfrm>
            <a:off x="2766210" y="5491459"/>
            <a:ext cx="1946359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>
              <a:lnSpc>
                <a:spcPct val="150000"/>
              </a:lnSpc>
              <a:defRPr sz="1000" b="1" i="0">
                <a:effectLst/>
                <a:latin typeface="+mn-ea"/>
              </a:defRPr>
            </a:lvl1pPr>
          </a:lstStyle>
          <a:p>
            <a:pPr>
              <a:lnSpc>
                <a:spcPct val="100000"/>
              </a:lnSpc>
            </a:pPr>
            <a:r>
              <a:rPr lang="ja-JP" altLang="en-US" sz="900" b="0" dirty="0"/>
              <a:t>  アサヒビール </a:t>
            </a:r>
            <a:r>
              <a:rPr lang="en-US" altLang="ja-JP" sz="900" b="0" dirty="0"/>
              <a:t>/</a:t>
            </a:r>
            <a:br>
              <a:rPr lang="ja-JP" altLang="en-US" sz="900" b="0" dirty="0"/>
            </a:br>
            <a:r>
              <a:rPr lang="ja-JP" altLang="en-US" sz="900" b="0" dirty="0"/>
              <a:t>  アサヒスーパードライ</a:t>
            </a:r>
            <a:br>
              <a:rPr lang="ja-JP" altLang="en-US" sz="900" b="0" dirty="0"/>
            </a:br>
            <a:r>
              <a:rPr lang="ja-JP" altLang="en-US" sz="900" b="0" dirty="0"/>
              <a:t>「</a:t>
            </a:r>
            <a:r>
              <a:rPr lang="en-US" altLang="ja-JP" sz="900" b="0" dirty="0"/>
              <a:t>2020 </a:t>
            </a:r>
            <a:r>
              <a:rPr lang="ja-JP" altLang="en-US" sz="900" b="0" dirty="0"/>
              <a:t>大変よき乾杯」</a:t>
            </a:r>
            <a:r>
              <a:rPr lang="en-US" altLang="ja-JP" sz="900" b="0" dirty="0"/>
              <a:t>WEBCM</a:t>
            </a:r>
            <a:endParaRPr lang="ja-JP" altLang="en-US" sz="900" b="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4A2D7FA5-FF11-4A37-8701-A2020B7FFFBE}"/>
              </a:ext>
            </a:extLst>
          </p:cNvPr>
          <p:cNvSpPr txBox="1"/>
          <p:nvPr/>
        </p:nvSpPr>
        <p:spPr>
          <a:xfrm>
            <a:off x="5052997" y="5491459"/>
            <a:ext cx="1484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>
              <a:lnSpc>
                <a:spcPct val="100000"/>
              </a:lnSpc>
              <a:defRPr sz="900" b="0" i="0">
                <a:effectLst/>
                <a:latin typeface="+mn-ea"/>
              </a:defRPr>
            </a:lvl1pPr>
          </a:lstStyle>
          <a:p>
            <a:r>
              <a:rPr lang="en-US" altLang="ja-JP" dirty="0"/>
              <a:t>  </a:t>
            </a:r>
            <a:r>
              <a:rPr lang="en-US" altLang="ja-JP" dirty="0" err="1"/>
              <a:t>Mrs.GREEN</a:t>
            </a:r>
            <a:r>
              <a:rPr lang="en-US" altLang="ja-JP" dirty="0"/>
              <a:t> APLLE /</a:t>
            </a:r>
            <a:br>
              <a:rPr lang="en-US" altLang="ja-JP" dirty="0"/>
            </a:br>
            <a:r>
              <a:rPr lang="en-US" altLang="ja-JP" dirty="0"/>
              <a:t>『</a:t>
            </a:r>
            <a:r>
              <a:rPr lang="ja-JP" altLang="en-US" dirty="0"/>
              <a:t>青と夏</a:t>
            </a:r>
            <a:r>
              <a:rPr lang="en-US" altLang="ja-JP" dirty="0"/>
              <a:t>』Music Video</a:t>
            </a:r>
            <a:endParaRPr lang="ja-JP" altLang="en-US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278B5B5B-4133-4E26-996A-64065F4AA6E9}"/>
              </a:ext>
            </a:extLst>
          </p:cNvPr>
          <p:cNvSpPr txBox="1"/>
          <p:nvPr/>
        </p:nvSpPr>
        <p:spPr>
          <a:xfrm>
            <a:off x="7480974" y="5491459"/>
            <a:ext cx="18907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>
              <a:lnSpc>
                <a:spcPct val="100000"/>
              </a:lnSpc>
              <a:defRPr sz="900" b="0" i="0">
                <a:effectLst/>
                <a:latin typeface="+mn-ea"/>
              </a:defRPr>
            </a:lvl1pPr>
          </a:lstStyle>
          <a:p>
            <a:r>
              <a:rPr lang="en-US" altLang="ja-JP" dirty="0"/>
              <a:t>Amazon Prime Video /</a:t>
            </a:r>
            <a:br>
              <a:rPr lang="ja-JP" altLang="en-US" dirty="0"/>
            </a:br>
            <a:r>
              <a:rPr lang="ja-JP" altLang="en-US" dirty="0"/>
              <a:t>華金はプライムビデオ </a:t>
            </a:r>
            <a:r>
              <a:rPr lang="en-US" altLang="ja-JP" dirty="0"/>
              <a:t>WEBCM</a:t>
            </a:r>
            <a:endParaRPr lang="ja-JP" altLang="en-US" dirty="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2BF757FD-EB5B-4903-AB9C-89FA8C2B5709}"/>
              </a:ext>
            </a:extLst>
          </p:cNvPr>
          <p:cNvSpPr txBox="1"/>
          <p:nvPr/>
        </p:nvSpPr>
        <p:spPr>
          <a:xfrm>
            <a:off x="2827151" y="4266862"/>
            <a:ext cx="7938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WORKS</a:t>
            </a:r>
            <a:endParaRPr lang="ja-JP" altLang="en-US" sz="1200" b="1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7BF08930-F4E7-48A4-B3D3-924E9B9E41CF}"/>
              </a:ext>
            </a:extLst>
          </p:cNvPr>
          <p:cNvSpPr/>
          <p:nvPr/>
        </p:nvSpPr>
        <p:spPr>
          <a:xfrm>
            <a:off x="2128491" y="2744788"/>
            <a:ext cx="7936893" cy="3313112"/>
          </a:xfrm>
          <a:prstGeom prst="rect">
            <a:avLst/>
          </a:prstGeom>
          <a:noFill/>
          <a:ln>
            <a:solidFill>
              <a:srgbClr val="CBE8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76007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屋内, テーブル, 座る, 机 が含まれている画像&#10;&#10;自動的に生成された説明">
            <a:extLst>
              <a:ext uri="{FF2B5EF4-FFF2-40B4-BE49-F238E27FC236}">
                <a16:creationId xmlns:a16="http://schemas.microsoft.com/office/drawing/2014/main" id="{F892D56B-BE52-46FC-93B0-FF96AA68A1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6" t="12295" r="9914" b="1507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6CB2DC3-C6A9-4EE2-BCDE-40224C304EF2}"/>
              </a:ext>
            </a:extLst>
          </p:cNvPr>
          <p:cNvSpPr/>
          <p:nvPr/>
        </p:nvSpPr>
        <p:spPr>
          <a:xfrm>
            <a:off x="0" y="0"/>
            <a:ext cx="12195810" cy="685800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4386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X</a:t>
            </a:r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149E9371-B035-4CDB-A326-3DF33AB98D2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48" name="図 47" descr="テキスト&#10;&#10;自動的に生成された説明">
            <a:extLst>
              <a:ext uri="{FF2B5EF4-FFF2-40B4-BE49-F238E27FC236}">
                <a16:creationId xmlns:a16="http://schemas.microsoft.com/office/drawing/2014/main" id="{43A7DED3-34F1-4272-8C0E-C4F341A924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2067" y="598449"/>
            <a:ext cx="1817184" cy="281370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C2E0546-7BCE-45FE-93E5-7453326A8346}"/>
              </a:ext>
            </a:extLst>
          </p:cNvPr>
          <p:cNvSpPr txBox="1"/>
          <p:nvPr/>
        </p:nvSpPr>
        <p:spPr bwMode="auto">
          <a:xfrm>
            <a:off x="975717" y="528002"/>
            <a:ext cx="1417689" cy="548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r>
              <a:rPr lang="ja-JP" altLang="en-US" dirty="0"/>
              <a:t>施策</a:t>
            </a:r>
            <a:r>
              <a:rPr lang="en-US" altLang="ja-JP" dirty="0"/>
              <a:t>2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798FEAF-C8DE-41A4-8319-CD74909297BE}"/>
              </a:ext>
            </a:extLst>
          </p:cNvPr>
          <p:cNvSpPr txBox="1"/>
          <p:nvPr/>
        </p:nvSpPr>
        <p:spPr bwMode="auto">
          <a:xfrm>
            <a:off x="2174303" y="511528"/>
            <a:ext cx="4403980" cy="534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r>
              <a:rPr lang="ja-JP" altLang="en-US" sz="2400" dirty="0"/>
              <a:t>限定ギフトセット発売</a:t>
            </a:r>
            <a:endParaRPr lang="en-US" altLang="ja-JP" sz="2400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86E629E-8DE5-4501-B139-629C2533F42F}"/>
              </a:ext>
            </a:extLst>
          </p:cNvPr>
          <p:cNvSpPr txBox="1"/>
          <p:nvPr/>
        </p:nvSpPr>
        <p:spPr>
          <a:xfrm>
            <a:off x="1917969" y="1173438"/>
            <a:ext cx="8366123" cy="361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ja-JP" sz="1200" b="1" kern="1200" dirty="0"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JETSTREAM 4&amp;1</a:t>
            </a:r>
            <a:r>
              <a:rPr lang="ja-JP" altLang="en-US" sz="1200" b="1" kern="1200" dirty="0"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、</a:t>
            </a:r>
            <a:r>
              <a:rPr lang="en-US" altLang="ja-JP" sz="1200" b="1" kern="1200" dirty="0"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4&amp;1 </a:t>
            </a:r>
            <a:r>
              <a:rPr lang="ja-JP" altLang="en-US" sz="1200" b="1" kern="1200" dirty="0"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メタルのギフトセットを </a:t>
            </a:r>
            <a:r>
              <a:rPr lang="en-US" altLang="ja-JP" sz="1200" b="1" kern="1200" dirty="0"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3</a:t>
            </a:r>
            <a:r>
              <a:rPr lang="ja-JP" altLang="en-US" sz="1200" b="1" kern="1200" dirty="0"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種同時発売します。</a:t>
            </a:r>
            <a:r>
              <a:rPr lang="ja-JP" altLang="en-US" sz="1050" kern="1200" dirty="0"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サイズ：</a:t>
            </a:r>
            <a:r>
              <a:rPr lang="en-US" altLang="ja-JP" sz="1050" kern="1200" dirty="0"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W300×D300×H500mm ※3</a:t>
            </a:r>
            <a:r>
              <a:rPr lang="ja-JP" altLang="en-US" sz="1050" kern="1200" dirty="0">
                <a:latin typeface="A-OTF UD新ゴ Pro L" panose="020B0300000000000000" pitchFamily="34" charset="-128"/>
                <a:ea typeface="A-OTF UD新ゴ Pro L" panose="020B0300000000000000" pitchFamily="34" charset="-128"/>
              </a:rPr>
              <a:t>種同様</a:t>
            </a:r>
            <a:endParaRPr lang="en-US" altLang="ja-JP" sz="1100" kern="1200" dirty="0">
              <a:latin typeface="A-OTF UD新ゴ Pro L" panose="020B0300000000000000" pitchFamily="34" charset="-128"/>
              <a:ea typeface="A-OTF UD新ゴ Pro L" panose="020B0300000000000000" pitchFamily="34" charset="-128"/>
            </a:endParaRPr>
          </a:p>
        </p:txBody>
      </p:sp>
      <p:pic>
        <p:nvPicPr>
          <p:cNvPr id="27" name="図 26" descr="文房具, 筆記用具 が含まれている画像&#10;&#10;自動的に生成された説明">
            <a:extLst>
              <a:ext uri="{FF2B5EF4-FFF2-40B4-BE49-F238E27FC236}">
                <a16:creationId xmlns:a16="http://schemas.microsoft.com/office/drawing/2014/main" id="{71E0DF34-8480-4744-AFD5-58682A8BEA7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62093" y="1617163"/>
            <a:ext cx="2599421" cy="1716405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4621B28-6D3C-43FA-B0AF-4998B764F029}"/>
              </a:ext>
            </a:extLst>
          </p:cNvPr>
          <p:cNvSpPr txBox="1"/>
          <p:nvPr/>
        </p:nvSpPr>
        <p:spPr>
          <a:xfrm>
            <a:off x="6971575" y="1906106"/>
            <a:ext cx="3133644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5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ジェットギフトセット</a:t>
            </a:r>
            <a:r>
              <a:rPr lang="ja-JP" altLang="en-US" sz="120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 </a:t>
            </a:r>
            <a:r>
              <a:rPr lang="en-US" altLang="ja-JP" sz="120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21-11 A</a:t>
            </a:r>
            <a:r>
              <a:rPr lang="ja-JP" altLang="en-US" sz="120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セット　</a:t>
            </a:r>
            <a:r>
              <a:rPr lang="en-US" altLang="ja-JP" sz="140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¥30,000</a:t>
            </a:r>
          </a:p>
          <a:p>
            <a:r>
              <a:rPr lang="en-US" altLang="ja-JP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4&amp;1 </a:t>
            </a:r>
            <a:r>
              <a:rPr lang="ja-JP" altLang="en-US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復刻カラー</a:t>
            </a:r>
            <a:r>
              <a:rPr lang="en-US" altLang="ja-JP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2</a:t>
            </a:r>
            <a:r>
              <a:rPr lang="ja-JP" altLang="en-US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色を含む</a:t>
            </a:r>
            <a:r>
              <a:rPr lang="en-US" altLang="ja-JP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6</a:t>
            </a:r>
            <a:r>
              <a:rPr lang="ja-JP" altLang="en-US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色</a:t>
            </a:r>
            <a:r>
              <a:rPr lang="en-US" altLang="ja-JP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×</a:t>
            </a:r>
            <a:r>
              <a:rPr lang="ja-JP" altLang="en-US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各</a:t>
            </a:r>
            <a:r>
              <a:rPr lang="en-US" altLang="ja-JP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5P</a:t>
            </a:r>
            <a:r>
              <a:rPr lang="ja-JP" altLang="en-US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入セット</a:t>
            </a:r>
            <a:endParaRPr lang="en-US" altLang="ja-JP" sz="900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</p:txBody>
      </p:sp>
      <p:pic>
        <p:nvPicPr>
          <p:cNvPr id="29" name="図 28" descr="文房具, 筆記用具, 異なる, 多い が含まれている画像&#10;&#10;自動的に生成された説明">
            <a:extLst>
              <a:ext uri="{FF2B5EF4-FFF2-40B4-BE49-F238E27FC236}">
                <a16:creationId xmlns:a16="http://schemas.microsoft.com/office/drawing/2014/main" id="{208F9199-96A8-470F-B8F6-3148746B44F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6434" y="3569395"/>
            <a:ext cx="2877503" cy="1716405"/>
          </a:xfrm>
          <a:prstGeom prst="rect">
            <a:avLst/>
          </a:prstGeom>
        </p:spPr>
      </p:pic>
      <p:pic>
        <p:nvPicPr>
          <p:cNvPr id="31" name="図 30" descr="タイムライン が含まれている画像&#10;&#10;自動的に生成された説明">
            <a:extLst>
              <a:ext uri="{FF2B5EF4-FFF2-40B4-BE49-F238E27FC236}">
                <a16:creationId xmlns:a16="http://schemas.microsoft.com/office/drawing/2014/main" id="{C886AC43-3B3F-46B5-A98E-D716671F28B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1317" y="3560315"/>
            <a:ext cx="2877503" cy="1716405"/>
          </a:xfrm>
          <a:prstGeom prst="rect">
            <a:avLst/>
          </a:prstGeom>
        </p:spPr>
      </p:pic>
      <p:sp>
        <p:nvSpPr>
          <p:cNvPr id="33" name="Rectangle 1">
            <a:extLst>
              <a:ext uri="{FF2B5EF4-FFF2-40B4-BE49-F238E27FC236}">
                <a16:creationId xmlns:a16="http://schemas.microsoft.com/office/drawing/2014/main" id="{81C3A0EF-0930-457C-B614-03BABE5AD8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9605" y="2715045"/>
            <a:ext cx="2945114" cy="2462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ja-JP" sz="8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既存色：ネイビー/ブラック/ボルドー/ティールブルー</a:t>
            </a: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ja-JP" sz="8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限定色：オリーブグリーン/ミントグリーン</a:t>
            </a:r>
            <a:endParaRPr lang="en-US" altLang="ja-JP" sz="800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</p:txBody>
      </p:sp>
      <p:sp>
        <p:nvSpPr>
          <p:cNvPr id="35" name="Rectangle 1">
            <a:extLst>
              <a:ext uri="{FF2B5EF4-FFF2-40B4-BE49-F238E27FC236}">
                <a16:creationId xmlns:a16="http://schemas.microsoft.com/office/drawing/2014/main" id="{BE538053-7228-4A85-BF49-913461D157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9605" y="2550208"/>
            <a:ext cx="571620" cy="13849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軸色</a:t>
            </a:r>
            <a:endParaRPr lang="en-US" altLang="ja-JP" sz="600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F786FB56-DB9F-4621-84BC-03954B1240B2}"/>
              </a:ext>
            </a:extLst>
          </p:cNvPr>
          <p:cNvSpPr txBox="1"/>
          <p:nvPr/>
        </p:nvSpPr>
        <p:spPr>
          <a:xfrm>
            <a:off x="1314008" y="5243591"/>
            <a:ext cx="276613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5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ジェットギフトセット</a:t>
            </a:r>
            <a:r>
              <a:rPr lang="ja-JP" altLang="en-US" sz="120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 </a:t>
            </a:r>
            <a:r>
              <a:rPr lang="en-US" altLang="ja-JP" sz="120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21-11 B</a:t>
            </a:r>
            <a:r>
              <a:rPr lang="ja-JP" altLang="en-US" sz="120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セット</a:t>
            </a:r>
            <a:endParaRPr lang="en-US" altLang="ja-JP" sz="1200" dirty="0">
              <a:latin typeface="A-OTF 新ゴ Pr6 DB" panose="020B0600000000000000" pitchFamily="34" charset="-128"/>
              <a:ea typeface="A-OTF 新ゴ Pr6 DB" panose="020B0600000000000000" pitchFamily="34" charset="-128"/>
            </a:endParaRPr>
          </a:p>
          <a:p>
            <a:r>
              <a:rPr lang="en-US" altLang="ja-JP" sz="140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¥30,000</a:t>
            </a:r>
          </a:p>
          <a:p>
            <a:r>
              <a:rPr lang="en-US" altLang="ja-JP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4&amp;1 </a:t>
            </a:r>
            <a:r>
              <a:rPr lang="ja-JP" altLang="en-US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復刻カラー</a:t>
            </a:r>
            <a:r>
              <a:rPr lang="en-US" altLang="ja-JP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2</a:t>
            </a:r>
            <a:r>
              <a:rPr lang="ja-JP" altLang="en-US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色を含む</a:t>
            </a:r>
            <a:r>
              <a:rPr lang="en-US" altLang="ja-JP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6</a:t>
            </a:r>
            <a:r>
              <a:rPr lang="ja-JP" altLang="en-US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色</a:t>
            </a:r>
            <a:r>
              <a:rPr lang="en-US" altLang="ja-JP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×</a:t>
            </a:r>
            <a:r>
              <a:rPr lang="ja-JP" altLang="en-US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各</a:t>
            </a:r>
            <a:r>
              <a:rPr lang="en-US" altLang="ja-JP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5P</a:t>
            </a:r>
            <a:r>
              <a:rPr lang="ja-JP" altLang="en-US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入セット</a:t>
            </a:r>
            <a:endParaRPr lang="en-US" altLang="ja-JP" sz="900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</p:txBody>
      </p:sp>
      <p:sp>
        <p:nvSpPr>
          <p:cNvPr id="40" name="Rectangle 1">
            <a:extLst>
              <a:ext uri="{FF2B5EF4-FFF2-40B4-BE49-F238E27FC236}">
                <a16:creationId xmlns:a16="http://schemas.microsoft.com/office/drawing/2014/main" id="{669011D1-345A-41A9-878F-437D00D824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6767" y="6040316"/>
            <a:ext cx="3257550" cy="2462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ja-JP" sz="8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既存色：</a:t>
            </a:r>
            <a:r>
              <a:rPr lang="ja-JP" altLang="en-US" sz="8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ライトピンク</a:t>
            </a:r>
            <a:r>
              <a:rPr lang="ja-JP" altLang="ja-JP" sz="8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/</a:t>
            </a:r>
            <a:r>
              <a:rPr lang="ja-JP" altLang="en-US" sz="8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ブラッドオレンジ</a:t>
            </a:r>
            <a:r>
              <a:rPr lang="ja-JP" altLang="ja-JP" sz="8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/</a:t>
            </a:r>
            <a:r>
              <a:rPr lang="ja-JP" altLang="en-US" sz="8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パープル</a:t>
            </a:r>
            <a:r>
              <a:rPr lang="ja-JP" altLang="ja-JP" sz="8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/</a:t>
            </a:r>
            <a:r>
              <a:rPr lang="ja-JP" altLang="en-US" sz="8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ペールグリーン</a:t>
            </a:r>
            <a:endParaRPr lang="ja-JP" altLang="ja-JP" sz="800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ja-JP" sz="8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限定色：</a:t>
            </a:r>
            <a:r>
              <a:rPr lang="ja-JP" altLang="en-US" sz="8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ミルキーピンク</a:t>
            </a:r>
            <a:r>
              <a:rPr lang="ja-JP" altLang="ja-JP" sz="8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/</a:t>
            </a:r>
            <a:r>
              <a:rPr lang="ja-JP" altLang="en-US" sz="8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ベリーピンク</a:t>
            </a:r>
            <a:endParaRPr lang="en-US" altLang="ja-JP" sz="800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</p:txBody>
      </p:sp>
      <p:sp>
        <p:nvSpPr>
          <p:cNvPr id="42" name="Rectangle 1">
            <a:extLst>
              <a:ext uri="{FF2B5EF4-FFF2-40B4-BE49-F238E27FC236}">
                <a16:creationId xmlns:a16="http://schemas.microsoft.com/office/drawing/2014/main" id="{3400FCD4-07FC-4DB3-8CF6-FB95E81229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439" y="5874096"/>
            <a:ext cx="402770" cy="13849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軸色 </a:t>
            </a:r>
            <a:endParaRPr lang="en-US" altLang="ja-JP" sz="600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E066FD0-1D90-4781-AA34-DBF0DF8F76C0}"/>
              </a:ext>
            </a:extLst>
          </p:cNvPr>
          <p:cNvSpPr txBox="1"/>
          <p:nvPr/>
        </p:nvSpPr>
        <p:spPr>
          <a:xfrm>
            <a:off x="7327817" y="5243591"/>
            <a:ext cx="3133644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5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ジェットギフトセット</a:t>
            </a:r>
            <a:r>
              <a:rPr lang="ja-JP" altLang="en-US" sz="120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 </a:t>
            </a:r>
            <a:r>
              <a:rPr lang="en-US" altLang="ja-JP" sz="120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21-11 C</a:t>
            </a:r>
            <a:r>
              <a:rPr lang="ja-JP" altLang="en-US" sz="120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セット　</a:t>
            </a:r>
            <a:r>
              <a:rPr lang="en-US" altLang="ja-JP" sz="140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¥30,000</a:t>
            </a:r>
          </a:p>
          <a:p>
            <a:r>
              <a:rPr lang="en-US" altLang="ja-JP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4&amp;1 </a:t>
            </a:r>
            <a:r>
              <a:rPr lang="ja-JP" altLang="en-US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メタル限定カラー</a:t>
            </a:r>
            <a:r>
              <a:rPr lang="en-US" altLang="ja-JP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1</a:t>
            </a:r>
            <a:r>
              <a:rPr lang="ja-JP" altLang="en-US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色を含む</a:t>
            </a:r>
            <a:r>
              <a:rPr lang="en-US" altLang="ja-JP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5</a:t>
            </a:r>
            <a:r>
              <a:rPr lang="ja-JP" altLang="en-US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色</a:t>
            </a:r>
            <a:r>
              <a:rPr lang="en-US" altLang="ja-JP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×</a:t>
            </a:r>
            <a:r>
              <a:rPr lang="ja-JP" altLang="en-US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各</a:t>
            </a:r>
            <a:r>
              <a:rPr lang="en-US" altLang="ja-JP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3P</a:t>
            </a:r>
            <a:r>
              <a:rPr lang="ja-JP" altLang="en-US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入セット</a:t>
            </a:r>
            <a:endParaRPr lang="en-US" altLang="ja-JP" sz="900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</p:txBody>
      </p:sp>
      <p:sp>
        <p:nvSpPr>
          <p:cNvPr id="44" name="Rectangle 1">
            <a:extLst>
              <a:ext uri="{FF2B5EF4-FFF2-40B4-BE49-F238E27FC236}">
                <a16:creationId xmlns:a16="http://schemas.microsoft.com/office/drawing/2014/main" id="{94D76CD0-418F-47FC-AAE1-A3B0D694C6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5365" y="6040316"/>
            <a:ext cx="3497564" cy="2462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ja-JP" sz="8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既存色：</a:t>
            </a:r>
            <a:r>
              <a:rPr lang="ja-JP" altLang="en-US" sz="8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アイスシルバー</a:t>
            </a:r>
            <a:r>
              <a:rPr lang="ja-JP" altLang="ja-JP" sz="8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/</a:t>
            </a:r>
            <a:r>
              <a:rPr lang="ja-JP" altLang="en-US" sz="8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ガンメタリック</a:t>
            </a:r>
            <a:r>
              <a:rPr lang="ja-JP" altLang="ja-JP" sz="8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/</a:t>
            </a:r>
            <a:r>
              <a:rPr lang="ja-JP" altLang="en-US" sz="8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ダークグリーン</a:t>
            </a:r>
            <a:r>
              <a:rPr lang="ja-JP" altLang="ja-JP" sz="8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/</a:t>
            </a:r>
            <a:r>
              <a:rPr lang="ja-JP" altLang="en-US" sz="8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ピンクゴールド</a:t>
            </a:r>
            <a:endParaRPr lang="ja-JP" altLang="ja-JP" sz="800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ja-JP" sz="8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限定色：</a:t>
            </a:r>
            <a:r>
              <a:rPr lang="ja-JP" altLang="en-US" sz="8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ゴールド</a:t>
            </a:r>
            <a:endParaRPr lang="en-US" altLang="ja-JP" sz="800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</p:txBody>
      </p:sp>
      <p:sp>
        <p:nvSpPr>
          <p:cNvPr id="45" name="Rectangle 1">
            <a:extLst>
              <a:ext uri="{FF2B5EF4-FFF2-40B4-BE49-F238E27FC236}">
                <a16:creationId xmlns:a16="http://schemas.microsoft.com/office/drawing/2014/main" id="{87CFBAA1-6F90-430B-BBC0-E120F92E01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3358" y="5874096"/>
            <a:ext cx="360893" cy="13849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軸色</a:t>
            </a:r>
            <a:endParaRPr lang="en-US" altLang="ja-JP" sz="600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7D196CFC-D905-4D94-B2B8-E8910350B011}"/>
              </a:ext>
            </a:extLst>
          </p:cNvPr>
          <p:cNvSpPr/>
          <p:nvPr/>
        </p:nvSpPr>
        <p:spPr>
          <a:xfrm>
            <a:off x="1408064" y="6014085"/>
            <a:ext cx="3132000" cy="0"/>
          </a:xfrm>
          <a:custGeom>
            <a:avLst/>
            <a:gdLst>
              <a:gd name="connsiteX0" fmla="*/ 0 w 1032510"/>
              <a:gd name="connsiteY0" fmla="*/ 0 h 0"/>
              <a:gd name="connsiteX1" fmla="*/ 1032510 w 103251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32510">
                <a:moveTo>
                  <a:pt x="0" y="0"/>
                </a:moveTo>
                <a:lnTo>
                  <a:pt x="1032510" y="0"/>
                </a:lnTo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31330E58-D9DF-4D57-8A86-A4032D012B83}"/>
              </a:ext>
            </a:extLst>
          </p:cNvPr>
          <p:cNvSpPr/>
          <p:nvPr/>
        </p:nvSpPr>
        <p:spPr>
          <a:xfrm>
            <a:off x="7432944" y="6014085"/>
            <a:ext cx="3492000" cy="0"/>
          </a:xfrm>
          <a:custGeom>
            <a:avLst/>
            <a:gdLst>
              <a:gd name="connsiteX0" fmla="*/ 0 w 1032510"/>
              <a:gd name="connsiteY0" fmla="*/ 0 h 0"/>
              <a:gd name="connsiteX1" fmla="*/ 1032510 w 103251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32510">
                <a:moveTo>
                  <a:pt x="0" y="0"/>
                </a:moveTo>
                <a:lnTo>
                  <a:pt x="1032510" y="0"/>
                </a:lnTo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499C2689-6968-4B64-9C21-DD42777AB63B}"/>
              </a:ext>
            </a:extLst>
          </p:cNvPr>
          <p:cNvSpPr/>
          <p:nvPr/>
        </p:nvSpPr>
        <p:spPr>
          <a:xfrm>
            <a:off x="7065556" y="2694090"/>
            <a:ext cx="3492000" cy="0"/>
          </a:xfrm>
          <a:custGeom>
            <a:avLst/>
            <a:gdLst>
              <a:gd name="connsiteX0" fmla="*/ 0 w 1032510"/>
              <a:gd name="connsiteY0" fmla="*/ 0 h 0"/>
              <a:gd name="connsiteX1" fmla="*/ 1032510 w 103251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32510">
                <a:moveTo>
                  <a:pt x="0" y="0"/>
                </a:moveTo>
                <a:lnTo>
                  <a:pt x="1032510" y="0"/>
                </a:lnTo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516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屋内, テーブル, 座る, 机 が含まれている画像&#10;&#10;自動的に生成された説明">
            <a:extLst>
              <a:ext uri="{FF2B5EF4-FFF2-40B4-BE49-F238E27FC236}">
                <a16:creationId xmlns:a16="http://schemas.microsoft.com/office/drawing/2014/main" id="{F892D56B-BE52-46FC-93B0-FF96AA68A1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6" t="12295" r="9914" b="1507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6CB2DC3-C6A9-4EE2-BCDE-40224C304EF2}"/>
              </a:ext>
            </a:extLst>
          </p:cNvPr>
          <p:cNvSpPr/>
          <p:nvPr/>
        </p:nvSpPr>
        <p:spPr>
          <a:xfrm>
            <a:off x="0" y="0"/>
            <a:ext cx="12195810" cy="685800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712684" y="44386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X</a:t>
            </a:r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149E9371-B035-4CDB-A326-3DF33AB98D2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48" name="図 47" descr="テキスト&#10;&#10;自動的に生成された説明">
            <a:extLst>
              <a:ext uri="{FF2B5EF4-FFF2-40B4-BE49-F238E27FC236}">
                <a16:creationId xmlns:a16="http://schemas.microsoft.com/office/drawing/2014/main" id="{43A7DED3-34F1-4272-8C0E-C4F341A924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2067" y="598449"/>
            <a:ext cx="1817184" cy="281370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C2E0546-7BCE-45FE-93E5-7453326A8346}"/>
              </a:ext>
            </a:extLst>
          </p:cNvPr>
          <p:cNvSpPr txBox="1"/>
          <p:nvPr/>
        </p:nvSpPr>
        <p:spPr bwMode="auto">
          <a:xfrm>
            <a:off x="975717" y="528002"/>
            <a:ext cx="1417689" cy="548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r>
              <a:rPr lang="ja-JP" altLang="en-US" dirty="0"/>
              <a:t>施策</a:t>
            </a:r>
            <a:r>
              <a:rPr lang="en-US" altLang="ja-JP" dirty="0"/>
              <a:t>2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798FEAF-C8DE-41A4-8319-CD74909297BE}"/>
              </a:ext>
            </a:extLst>
          </p:cNvPr>
          <p:cNvSpPr txBox="1"/>
          <p:nvPr/>
        </p:nvSpPr>
        <p:spPr bwMode="auto">
          <a:xfrm>
            <a:off x="2174303" y="511528"/>
            <a:ext cx="4403980" cy="534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r>
              <a:rPr lang="ja-JP" altLang="en-US" sz="2400" dirty="0"/>
              <a:t>限定ギフトセット発売</a:t>
            </a:r>
            <a:endParaRPr lang="en-US" altLang="ja-JP" sz="2400" dirty="0"/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B3E552F7-7BEF-4051-8078-8899949B7E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75869" y="1242785"/>
            <a:ext cx="3519488" cy="376238"/>
          </a:xfrm>
          <a:prstGeom prst="rect">
            <a:avLst/>
          </a:prstGeom>
        </p:spPr>
      </p:pic>
      <p:pic>
        <p:nvPicPr>
          <p:cNvPr id="32" name="図 31" descr="ナイフ が含まれている画像&#10;&#10;自動的に生成された説明">
            <a:extLst>
              <a:ext uri="{FF2B5EF4-FFF2-40B4-BE49-F238E27FC236}">
                <a16:creationId xmlns:a16="http://schemas.microsoft.com/office/drawing/2014/main" id="{76C43B34-96DA-4C82-9547-305E78223C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349" y="1619165"/>
            <a:ext cx="8594951" cy="2425686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56D1B2F9-B0A7-4FB4-B67C-CBFCBB21272E}"/>
              </a:ext>
            </a:extLst>
          </p:cNvPr>
          <p:cNvSpPr txBox="1"/>
          <p:nvPr/>
        </p:nvSpPr>
        <p:spPr>
          <a:xfrm>
            <a:off x="1745969" y="3989895"/>
            <a:ext cx="6838461" cy="434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kumimoji="1" sz="1100">
                <a:solidFill>
                  <a:srgbClr val="3A3A3A"/>
                </a:solidFill>
                <a:latin typeface="A-OTF UD新ゴ Pro L" panose="020B0300000000000000" pitchFamily="34" charset="-128"/>
                <a:ea typeface="A-OTF UD新ゴ Pro L" panose="020B0300000000000000" pitchFamily="34" charset="-128"/>
              </a:defRPr>
            </a:lvl1pPr>
          </a:lstStyle>
          <a:p>
            <a:pPr>
              <a:lnSpc>
                <a:spcPts val="1300"/>
              </a:lnSpc>
            </a:pPr>
            <a:r>
              <a:rPr lang="ja-JP" altLang="en-US" sz="900" dirty="0">
                <a:solidFill>
                  <a:schemeClr val="tx1"/>
                </a:solidFill>
              </a:rPr>
              <a:t>人気イラストレーター 金安亮氏の書きおろしイラストを使用した、限定パッケージを採用。</a:t>
            </a:r>
            <a:br>
              <a:rPr lang="ja-JP" altLang="en-US" sz="900" dirty="0">
                <a:solidFill>
                  <a:schemeClr val="tx1"/>
                </a:solidFill>
              </a:rPr>
            </a:br>
            <a:r>
              <a:rPr lang="ja-JP" altLang="en-US" sz="900" dirty="0">
                <a:solidFill>
                  <a:schemeClr val="tx1"/>
                </a:solidFill>
              </a:rPr>
              <a:t>店頭でのアイキャッチ効果はもちろん、共感の得られる・写真に残したくなるデザインにより、</a:t>
            </a:r>
            <a:r>
              <a:rPr lang="en-US" altLang="ja-JP" sz="900" dirty="0">
                <a:solidFill>
                  <a:schemeClr val="tx1"/>
                </a:solidFill>
              </a:rPr>
              <a:t>SNS </a:t>
            </a:r>
            <a:r>
              <a:rPr lang="ja-JP" altLang="en-US" sz="900" dirty="0">
                <a:solidFill>
                  <a:schemeClr val="tx1"/>
                </a:solidFill>
              </a:rPr>
              <a:t>上での情報拡散を狙います。</a:t>
            </a:r>
          </a:p>
        </p:txBody>
      </p:sp>
      <p:pic>
        <p:nvPicPr>
          <p:cNvPr id="36" name="図 35" descr="ハンガー, ミラー が含まれている画像&#10;&#10;自動的に生成された説明">
            <a:extLst>
              <a:ext uri="{FF2B5EF4-FFF2-40B4-BE49-F238E27FC236}">
                <a16:creationId xmlns:a16="http://schemas.microsoft.com/office/drawing/2014/main" id="{246379B2-8DF2-45F1-B3C7-DD563A0FAF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757" y="4562950"/>
            <a:ext cx="1071563" cy="1071563"/>
          </a:xfrm>
          <a:prstGeom prst="rect">
            <a:avLst/>
          </a:prstGeom>
        </p:spPr>
      </p:pic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DAD2C810-AF08-4317-8688-747550637F91}"/>
              </a:ext>
            </a:extLst>
          </p:cNvPr>
          <p:cNvSpPr/>
          <p:nvPr/>
        </p:nvSpPr>
        <p:spPr>
          <a:xfrm>
            <a:off x="1816632" y="4581525"/>
            <a:ext cx="8593455" cy="1727199"/>
          </a:xfrm>
          <a:prstGeom prst="rect">
            <a:avLst/>
          </a:prstGeom>
          <a:noFill/>
          <a:ln>
            <a:solidFill>
              <a:srgbClr val="CBE8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46" name="図 45">
            <a:extLst>
              <a:ext uri="{FF2B5EF4-FFF2-40B4-BE49-F238E27FC236}">
                <a16:creationId xmlns:a16="http://schemas.microsoft.com/office/drawing/2014/main" id="{043B8FB5-EA82-4D28-B0CD-E2D22DBFCCE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12117" y="4688643"/>
            <a:ext cx="1069056" cy="1226444"/>
          </a:xfrm>
          <a:prstGeom prst="rect">
            <a:avLst/>
          </a:prstGeom>
        </p:spPr>
      </p:pic>
      <p:pic>
        <p:nvPicPr>
          <p:cNvPr id="47" name="図 46" descr="文字と絵が描かれた絵&#10;&#10;低い精度で自動的に生成された説明">
            <a:extLst>
              <a:ext uri="{FF2B5EF4-FFF2-40B4-BE49-F238E27FC236}">
                <a16:creationId xmlns:a16="http://schemas.microsoft.com/office/drawing/2014/main" id="{BE67CD43-0230-417E-B7D9-871803F8E75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5948" y="4670852"/>
            <a:ext cx="1328628" cy="1328628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AF653EE5-399D-457F-9B96-3C58B4AF67C4}"/>
              </a:ext>
            </a:extLst>
          </p:cNvPr>
          <p:cNvSpPr txBox="1"/>
          <p:nvPr/>
        </p:nvSpPr>
        <p:spPr>
          <a:xfrm>
            <a:off x="7775770" y="5891775"/>
            <a:ext cx="1469471" cy="3231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90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en-US" altLang="ja-JP" sz="700" dirty="0">
                <a:solidFill>
                  <a:schemeClr val="tx1"/>
                </a:solidFill>
              </a:rPr>
              <a:t>BEAMS</a:t>
            </a:r>
            <a:r>
              <a:rPr lang="ja-JP" altLang="en-US" sz="700" dirty="0">
                <a:solidFill>
                  <a:schemeClr val="tx1"/>
                </a:solidFill>
              </a:rPr>
              <a:t>企画</a:t>
            </a:r>
            <a:br>
              <a:rPr lang="ja-JP" altLang="en-US" sz="700" dirty="0">
                <a:solidFill>
                  <a:schemeClr val="tx1"/>
                </a:solidFill>
              </a:rPr>
            </a:br>
            <a:r>
              <a:rPr lang="ja-JP" altLang="en-US" sz="700" dirty="0">
                <a:solidFill>
                  <a:schemeClr val="tx1"/>
                </a:solidFill>
              </a:rPr>
              <a:t>マーベルスタジオコラボグッズ</a:t>
            </a:r>
            <a:r>
              <a:rPr lang="en-US" altLang="ja-JP" sz="700" dirty="0">
                <a:solidFill>
                  <a:schemeClr val="tx1"/>
                </a:solidFill>
              </a:rPr>
              <a:t>/</a:t>
            </a:r>
            <a:br>
              <a:rPr lang="ja-JP" altLang="en-US" sz="700" dirty="0">
                <a:solidFill>
                  <a:schemeClr val="tx1"/>
                </a:solidFill>
              </a:rPr>
            </a:br>
            <a:r>
              <a:rPr lang="en-US" altLang="ja-JP" sz="700" dirty="0">
                <a:solidFill>
                  <a:schemeClr val="tx1"/>
                </a:solidFill>
              </a:rPr>
              <a:t>T</a:t>
            </a:r>
            <a:r>
              <a:rPr lang="ja-JP" altLang="en-US" sz="700" dirty="0">
                <a:solidFill>
                  <a:schemeClr val="tx1"/>
                </a:solidFill>
              </a:rPr>
              <a:t>シャツなど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B3BD4308-2EF9-418C-96B1-1E013F7306AE}"/>
              </a:ext>
            </a:extLst>
          </p:cNvPr>
          <p:cNvSpPr txBox="1"/>
          <p:nvPr/>
        </p:nvSpPr>
        <p:spPr>
          <a:xfrm>
            <a:off x="9377506" y="5914560"/>
            <a:ext cx="994946" cy="2154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90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sz="700" dirty="0">
                <a:solidFill>
                  <a:schemeClr val="tx1"/>
                </a:solidFill>
              </a:rPr>
              <a:t>桑田佳祐</a:t>
            </a:r>
            <a:r>
              <a:rPr lang="en-US" altLang="ja-JP" sz="700" dirty="0">
                <a:solidFill>
                  <a:schemeClr val="tx1"/>
                </a:solidFill>
              </a:rPr>
              <a:t>/</a:t>
            </a:r>
            <a:br>
              <a:rPr lang="ja-JP" altLang="en-US" sz="700" dirty="0">
                <a:solidFill>
                  <a:schemeClr val="tx1"/>
                </a:solidFill>
              </a:rPr>
            </a:br>
            <a:r>
              <a:rPr lang="ja-JP" altLang="en-US" sz="700" dirty="0">
                <a:solidFill>
                  <a:schemeClr val="tx1"/>
                </a:solidFill>
              </a:rPr>
              <a:t>シングルジャケット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BC852F9-4CB0-46BE-A93F-82E33098FEFC}"/>
              </a:ext>
            </a:extLst>
          </p:cNvPr>
          <p:cNvSpPr txBox="1"/>
          <p:nvPr/>
        </p:nvSpPr>
        <p:spPr>
          <a:xfrm>
            <a:off x="2049486" y="5519241"/>
            <a:ext cx="3060640" cy="695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>
              <a:lnSpc>
                <a:spcPct val="150000"/>
              </a:lnSpc>
              <a:defRPr sz="1000" b="1" i="0">
                <a:effectLst/>
                <a:latin typeface="+mn-ea"/>
              </a:defRPr>
            </a:lvl1pPr>
          </a:lstStyle>
          <a:p>
            <a:r>
              <a:rPr lang="ja-JP" altLang="en-US" sz="900" dirty="0"/>
              <a:t>岡山県倉敷市在住。フリーランスのイラストレーター</a:t>
            </a:r>
            <a:endParaRPr lang="en-US" altLang="ja-JP" sz="900" dirty="0"/>
          </a:p>
          <a:p>
            <a:r>
              <a:rPr lang="ja-JP" altLang="en-US" sz="900" dirty="0"/>
              <a:t>として広告、書籍、</a:t>
            </a:r>
            <a:r>
              <a:rPr lang="en-US" altLang="ja-JP" sz="900" dirty="0"/>
              <a:t>WEB</a:t>
            </a:r>
            <a:r>
              <a:rPr lang="ja-JP" altLang="en-US" sz="900" dirty="0"/>
              <a:t>、ファッションブランドとの</a:t>
            </a:r>
            <a:endParaRPr lang="en-US" altLang="ja-JP" sz="900" dirty="0"/>
          </a:p>
          <a:p>
            <a:r>
              <a:rPr lang="ja-JP" altLang="en-US" sz="900" dirty="0"/>
              <a:t>コラボレーションなど様々な媒体で活動。</a:t>
            </a:r>
          </a:p>
        </p:txBody>
      </p:sp>
      <p:pic>
        <p:nvPicPr>
          <p:cNvPr id="55" name="図 54" descr="テキスト, ホワイトボード&#10;&#10;中程度の精度で自動的に生成された説明">
            <a:extLst>
              <a:ext uri="{FF2B5EF4-FFF2-40B4-BE49-F238E27FC236}">
                <a16:creationId xmlns:a16="http://schemas.microsoft.com/office/drawing/2014/main" id="{481E9DB6-EED3-4848-9E4D-78823CB55D9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0589" y="4787287"/>
            <a:ext cx="1082820" cy="1082820"/>
          </a:xfrm>
          <a:prstGeom prst="rect">
            <a:avLst/>
          </a:prstGeom>
        </p:spPr>
      </p:pic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3A2CEC6F-D084-4D77-8E25-CBFCBD64BB57}"/>
              </a:ext>
            </a:extLst>
          </p:cNvPr>
          <p:cNvSpPr txBox="1"/>
          <p:nvPr/>
        </p:nvSpPr>
        <p:spPr>
          <a:xfrm>
            <a:off x="6285132" y="5891775"/>
            <a:ext cx="1353052" cy="3231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90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sz="700" dirty="0">
                <a:solidFill>
                  <a:schemeClr val="tx1"/>
                </a:solidFill>
              </a:rPr>
              <a:t>ロルバーン</a:t>
            </a:r>
            <a:br>
              <a:rPr lang="ja-JP" altLang="en-US" sz="700" dirty="0">
                <a:solidFill>
                  <a:schemeClr val="tx1"/>
                </a:solidFill>
              </a:rPr>
            </a:br>
            <a:r>
              <a:rPr lang="ja-JP" altLang="en-US" sz="700" dirty="0">
                <a:solidFill>
                  <a:schemeClr val="tx1"/>
                </a:solidFill>
              </a:rPr>
              <a:t>アーティストコラボシリーズ</a:t>
            </a:r>
            <a:r>
              <a:rPr lang="en-US" altLang="ja-JP" sz="700" dirty="0">
                <a:solidFill>
                  <a:schemeClr val="tx1"/>
                </a:solidFill>
              </a:rPr>
              <a:t>/</a:t>
            </a:r>
            <a:br>
              <a:rPr lang="ja-JP" altLang="en-US" sz="700" dirty="0">
                <a:solidFill>
                  <a:schemeClr val="tx1"/>
                </a:solidFill>
              </a:rPr>
            </a:br>
            <a:r>
              <a:rPr lang="ja-JP" altLang="en-US" sz="700" dirty="0">
                <a:solidFill>
                  <a:schemeClr val="tx1"/>
                </a:solidFill>
              </a:rPr>
              <a:t>ノート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3797994B-7669-4C6D-A11E-B32B5FE04C77}"/>
              </a:ext>
            </a:extLst>
          </p:cNvPr>
          <p:cNvSpPr txBox="1"/>
          <p:nvPr/>
        </p:nvSpPr>
        <p:spPr>
          <a:xfrm>
            <a:off x="2847721" y="5004112"/>
            <a:ext cx="189217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 b="1" i="0" dirty="0">
                <a:effectLst/>
                <a:latin typeface="Noto Sans JP"/>
              </a:rPr>
              <a:t>金安亮　</a:t>
            </a:r>
            <a:r>
              <a:rPr lang="en-US" altLang="ja-JP" sz="1200" b="1" dirty="0" err="1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Kaneyasu</a:t>
            </a:r>
            <a:r>
              <a:rPr lang="en-US" altLang="ja-JP" sz="12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 Ryo</a:t>
            </a:r>
            <a:endParaRPr lang="ja-JP" altLang="en-US" sz="1200" b="1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AE6737EB-7E5A-4FAF-9644-D3E2BF07E466}"/>
              </a:ext>
            </a:extLst>
          </p:cNvPr>
          <p:cNvSpPr txBox="1"/>
          <p:nvPr/>
        </p:nvSpPr>
        <p:spPr>
          <a:xfrm>
            <a:off x="5461489" y="4735139"/>
            <a:ext cx="7938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WORKS</a:t>
            </a:r>
            <a:endParaRPr lang="ja-JP" altLang="en-US" sz="1200" b="1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32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屋内, テーブル, 座る, 机 が含まれている画像&#10;&#10;自動的に生成された説明">
            <a:extLst>
              <a:ext uri="{FF2B5EF4-FFF2-40B4-BE49-F238E27FC236}">
                <a16:creationId xmlns:a16="http://schemas.microsoft.com/office/drawing/2014/main" id="{F892D56B-BE52-46FC-93B0-FF96AA68A1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6" t="12295" r="9914" b="1507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6CB2DC3-C6A9-4EE2-BCDE-40224C304EF2}"/>
              </a:ext>
            </a:extLst>
          </p:cNvPr>
          <p:cNvSpPr/>
          <p:nvPr/>
        </p:nvSpPr>
        <p:spPr>
          <a:xfrm>
            <a:off x="0" y="0"/>
            <a:ext cx="12195810" cy="685800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712684" y="44386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X</a:t>
            </a:r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149E9371-B035-4CDB-A326-3DF33AB98D2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48" name="図 47" descr="テキスト&#10;&#10;自動的に生成された説明">
            <a:extLst>
              <a:ext uri="{FF2B5EF4-FFF2-40B4-BE49-F238E27FC236}">
                <a16:creationId xmlns:a16="http://schemas.microsoft.com/office/drawing/2014/main" id="{43A7DED3-34F1-4272-8C0E-C4F341A924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2067" y="598449"/>
            <a:ext cx="1817184" cy="281370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C2E0546-7BCE-45FE-93E5-7453326A8346}"/>
              </a:ext>
            </a:extLst>
          </p:cNvPr>
          <p:cNvSpPr txBox="1"/>
          <p:nvPr/>
        </p:nvSpPr>
        <p:spPr bwMode="auto">
          <a:xfrm>
            <a:off x="975717" y="528002"/>
            <a:ext cx="1417689" cy="548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r>
              <a:rPr lang="ja-JP" altLang="en-US" dirty="0"/>
              <a:t>施策</a:t>
            </a:r>
            <a:r>
              <a:rPr lang="en-US" altLang="ja-JP" dirty="0"/>
              <a:t>2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798FEAF-C8DE-41A4-8319-CD74909297BE}"/>
              </a:ext>
            </a:extLst>
          </p:cNvPr>
          <p:cNvSpPr txBox="1"/>
          <p:nvPr/>
        </p:nvSpPr>
        <p:spPr bwMode="auto">
          <a:xfrm>
            <a:off x="2174303" y="511528"/>
            <a:ext cx="4403980" cy="534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r>
              <a:rPr lang="ja-JP" altLang="en-US" sz="2400" dirty="0"/>
              <a:t>限定ギフトセット発売</a:t>
            </a:r>
            <a:endParaRPr lang="en-US" altLang="ja-JP" sz="2400" dirty="0"/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5978AE22-432A-4D9E-AEE7-055FFCAF5B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0858" y="1246036"/>
            <a:ext cx="3148013" cy="366713"/>
          </a:xfrm>
          <a:prstGeom prst="rect">
            <a:avLst/>
          </a:prstGeom>
        </p:spPr>
      </p:pic>
      <p:pic>
        <p:nvPicPr>
          <p:cNvPr id="27" name="図 26" descr="文字と写真のスクリーンショット&#10;&#10;自動的に生成された説明">
            <a:extLst>
              <a:ext uri="{FF2B5EF4-FFF2-40B4-BE49-F238E27FC236}">
                <a16:creationId xmlns:a16="http://schemas.microsoft.com/office/drawing/2014/main" id="{8CAC7842-0E30-4AF2-9A8F-0A8FC45845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199" y="2280241"/>
            <a:ext cx="8572500" cy="29718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9E0B61E-2777-4629-87C3-039DE7B687B5}"/>
              </a:ext>
            </a:extLst>
          </p:cNvPr>
          <p:cNvSpPr txBox="1"/>
          <p:nvPr/>
        </p:nvSpPr>
        <p:spPr>
          <a:xfrm>
            <a:off x="1730058" y="1622909"/>
            <a:ext cx="6032151" cy="303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1600"/>
              </a:lnSpc>
              <a:defRPr kumimoji="1" sz="1100">
                <a:solidFill>
                  <a:srgbClr val="3A3A3A"/>
                </a:solidFill>
                <a:latin typeface="A-OTF UD新ゴ Pro L" panose="020B0300000000000000" pitchFamily="34" charset="-128"/>
                <a:ea typeface="A-OTF UD新ゴ Pro L" panose="020B0300000000000000" pitchFamily="34" charset="-128"/>
              </a:defRPr>
            </a:lvl1pPr>
          </a:lstStyle>
          <a:p>
            <a:r>
              <a:rPr lang="en-US" altLang="ja-JP" dirty="0">
                <a:solidFill>
                  <a:schemeClr val="tx1"/>
                </a:solidFill>
              </a:rPr>
              <a:t>1 </a:t>
            </a:r>
            <a:r>
              <a:rPr lang="ja-JP" altLang="en-US" dirty="0">
                <a:solidFill>
                  <a:schemeClr val="tx1"/>
                </a:solidFill>
              </a:rPr>
              <a:t>本買うと１枚もらえる！パッケージ裏面に貼付け可能のメッセージシールがセットに同梱。</a:t>
            </a:r>
          </a:p>
        </p:txBody>
      </p:sp>
    </p:spTree>
    <p:extLst>
      <p:ext uri="{BB962C8B-B14F-4D97-AF65-F5344CB8AC3E}">
        <p14:creationId xmlns:p14="http://schemas.microsoft.com/office/powerpoint/2010/main" val="1717817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屋内, テーブル, 座る, 机 が含まれている画像&#10;&#10;自動的に生成された説明">
            <a:extLst>
              <a:ext uri="{FF2B5EF4-FFF2-40B4-BE49-F238E27FC236}">
                <a16:creationId xmlns:a16="http://schemas.microsoft.com/office/drawing/2014/main" id="{F892D56B-BE52-46FC-93B0-FF96AA68A1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6" t="12295" r="9914" b="1507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6CB2DC3-C6A9-4EE2-BCDE-40224C304EF2}"/>
              </a:ext>
            </a:extLst>
          </p:cNvPr>
          <p:cNvSpPr/>
          <p:nvPr/>
        </p:nvSpPr>
        <p:spPr>
          <a:xfrm>
            <a:off x="0" y="0"/>
            <a:ext cx="12195810" cy="685800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712684" y="44386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X</a:t>
            </a:r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149E9371-B035-4CDB-A326-3DF33AB98D2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48" name="図 47" descr="テキスト&#10;&#10;自動的に生成された説明">
            <a:extLst>
              <a:ext uri="{FF2B5EF4-FFF2-40B4-BE49-F238E27FC236}">
                <a16:creationId xmlns:a16="http://schemas.microsoft.com/office/drawing/2014/main" id="{43A7DED3-34F1-4272-8C0E-C4F341A924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2067" y="598449"/>
            <a:ext cx="1817184" cy="281370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C2E0546-7BCE-45FE-93E5-7453326A8346}"/>
              </a:ext>
            </a:extLst>
          </p:cNvPr>
          <p:cNvSpPr txBox="1"/>
          <p:nvPr/>
        </p:nvSpPr>
        <p:spPr bwMode="auto">
          <a:xfrm>
            <a:off x="975717" y="528002"/>
            <a:ext cx="1417689" cy="548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r>
              <a:rPr lang="ja-JP" altLang="en-US" dirty="0"/>
              <a:t>施策</a:t>
            </a:r>
            <a:r>
              <a:rPr lang="en-US" altLang="ja-JP" dirty="0"/>
              <a:t>3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798FEAF-C8DE-41A4-8319-CD74909297BE}"/>
              </a:ext>
            </a:extLst>
          </p:cNvPr>
          <p:cNvSpPr txBox="1"/>
          <p:nvPr/>
        </p:nvSpPr>
        <p:spPr bwMode="auto">
          <a:xfrm>
            <a:off x="2174303" y="511528"/>
            <a:ext cx="4403980" cy="534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r>
              <a:rPr lang="en-US" altLang="ja-JP" sz="2400" dirty="0"/>
              <a:t>SNS</a:t>
            </a:r>
            <a:r>
              <a:rPr lang="ja-JP" altLang="en-US" sz="2400" dirty="0"/>
              <a:t>プロモーション</a:t>
            </a:r>
            <a:endParaRPr lang="en-US" altLang="ja-JP" sz="2400" dirty="0"/>
          </a:p>
        </p:txBody>
      </p:sp>
      <p:pic>
        <p:nvPicPr>
          <p:cNvPr id="18" name="図 17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18459704-C7D7-4BEA-8B74-B79E08C390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0183" y="3114934"/>
            <a:ext cx="7303199" cy="2474024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6FE27EA8-B2E2-4A67-8A77-E618F6ED9AB5}"/>
              </a:ext>
            </a:extLst>
          </p:cNvPr>
          <p:cNvSpPr txBox="1"/>
          <p:nvPr/>
        </p:nvSpPr>
        <p:spPr bwMode="auto">
          <a:xfrm>
            <a:off x="2508058" y="2196186"/>
            <a:ext cx="7200000" cy="639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ja-JP" sz="1200" dirty="0">
                <a:latin typeface="A-OTF UD新ゴ Pr6 M" panose="020B0500000000000000" pitchFamily="34" charset="-128"/>
                <a:ea typeface="A-OTF UD新ゴ Pr6 M" panose="020B0500000000000000" pitchFamily="34" charset="-128"/>
              </a:rPr>
              <a:t>Twitter </a:t>
            </a:r>
            <a:r>
              <a:rPr lang="ja-JP" altLang="en-US" sz="1200" dirty="0">
                <a:latin typeface="A-OTF UD新ゴ Pr6 M" panose="020B0500000000000000" pitchFamily="34" charset="-128"/>
                <a:ea typeface="A-OTF UD新ゴ Pr6 M" panose="020B0500000000000000" pitchFamily="34" charset="-128"/>
              </a:rPr>
              <a:t>でのインタントウィンキャンペーンを実施。</a:t>
            </a:r>
          </a:p>
          <a:p>
            <a:pPr algn="ctr">
              <a:lnSpc>
                <a:spcPct val="150000"/>
              </a:lnSpc>
            </a:pPr>
            <a:r>
              <a:rPr lang="ja-JP" altLang="en-US" sz="1200" dirty="0">
                <a:latin typeface="A-OTF UD新ゴ Pr6 M" panose="020B0500000000000000" pitchFamily="34" charset="-128"/>
                <a:ea typeface="A-OTF UD新ゴ Pr6 M" panose="020B0500000000000000" pitchFamily="34" charset="-128"/>
              </a:rPr>
              <a:t>誰でも参加しやすいテーマを設定し参加ハードルを下げることで、参加者数増＆認知拡大を狙います。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22B8187-5DB9-47C7-B780-FD6960E060F8}"/>
              </a:ext>
            </a:extLst>
          </p:cNvPr>
          <p:cNvSpPr txBox="1"/>
          <p:nvPr/>
        </p:nvSpPr>
        <p:spPr bwMode="auto">
          <a:xfrm>
            <a:off x="3424866" y="1640905"/>
            <a:ext cx="5354009" cy="521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3756" rIns="36000" bIns="36000" rtlCol="0">
            <a:spAutoFit/>
          </a:bodyPr>
          <a:lstStyle>
            <a:defPPr>
              <a:defRPr lang="en-US"/>
            </a:defPPr>
            <a:lvl1pPr>
              <a:lnSpc>
                <a:spcPts val="3500"/>
              </a:lnSpc>
              <a:defRPr kumimoji="1" sz="2800" kern="0">
                <a:latin typeface="A-OTF UD新ゴ Pro DB" pitchFamily="34" charset="-128"/>
                <a:ea typeface="A-OTF UD新ゴ Pro DB" pitchFamily="34" charset="-128"/>
              </a:defRPr>
            </a:lvl1pPr>
          </a:lstStyle>
          <a:p>
            <a:pPr algn="ctr"/>
            <a:r>
              <a:rPr lang="en-US" altLang="ja-JP" sz="2000" dirty="0">
                <a:latin typeface="A-OTF UD新ゴ Pr6 M" panose="020B0500000000000000" pitchFamily="34" charset="-128"/>
                <a:ea typeface="A-OTF UD新ゴ Pr6 M" panose="020B0500000000000000" pitchFamily="34" charset="-128"/>
              </a:rPr>
              <a:t># </a:t>
            </a:r>
            <a:r>
              <a:rPr lang="ja-JP" altLang="en-US" sz="2000" dirty="0">
                <a:latin typeface="A-OTF UD新ゴ Pr6 M" panose="020B0500000000000000" pitchFamily="34" charset="-128"/>
                <a:ea typeface="A-OTF UD新ゴ Pr6 M" panose="020B0500000000000000" pitchFamily="34" charset="-128"/>
              </a:rPr>
              <a:t>伝えたい想いがあるキャンペーン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ADF1779C-72A0-4B89-95C5-54AB07464807}"/>
              </a:ext>
            </a:extLst>
          </p:cNvPr>
          <p:cNvSpPr/>
          <p:nvPr/>
        </p:nvSpPr>
        <p:spPr>
          <a:xfrm>
            <a:off x="1985504" y="1462581"/>
            <a:ext cx="8233093" cy="4501243"/>
          </a:xfrm>
          <a:prstGeom prst="rect">
            <a:avLst/>
          </a:prstGeom>
          <a:noFill/>
          <a:ln>
            <a:solidFill>
              <a:srgbClr val="CBE8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5059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815</Words>
  <Application>Microsoft Office PowerPoint</Application>
  <PresentationFormat>ワイド画面</PresentationFormat>
  <Paragraphs>86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25" baseType="lpstr">
      <vt:lpstr>A-OTF UD新ゴ Pr6 L</vt:lpstr>
      <vt:lpstr>A-OTF UD新ゴ Pr6 M</vt:lpstr>
      <vt:lpstr>A-OTF UD新ゴ Pr6 R</vt:lpstr>
      <vt:lpstr>A-OTF UD新ゴ Pr6N DB</vt:lpstr>
      <vt:lpstr>A-OTF UD新ゴ Pr6N M</vt:lpstr>
      <vt:lpstr>A-OTF UD新ゴ Pro DB</vt:lpstr>
      <vt:lpstr>A-OTF UD新ゴ Pro L</vt:lpstr>
      <vt:lpstr>A-OTF 新ゴ Pr6 DB</vt:lpstr>
      <vt:lpstr>A-OTF 新ゴ Pr6 L</vt:lpstr>
      <vt:lpstr>Noto Sans JP</vt:lpstr>
      <vt:lpstr>游ゴシック</vt:lpstr>
      <vt:lpstr>游ゴシック Light</vt:lpstr>
      <vt:lpstr>游ゴシック Medium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Ebata Takashi（江畑 高志）</dc:creator>
  <cp:lastModifiedBy>Ebata Takashi（江畑 高志）</cp:lastModifiedBy>
  <cp:revision>20</cp:revision>
  <dcterms:created xsi:type="dcterms:W3CDTF">2021-08-29T03:49:55Z</dcterms:created>
  <dcterms:modified xsi:type="dcterms:W3CDTF">2021-08-29T12:44:34Z</dcterms:modified>
</cp:coreProperties>
</file>