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1" r:id="rId3"/>
    <p:sldId id="272" r:id="rId4"/>
    <p:sldId id="273" r:id="rId5"/>
    <p:sldId id="274" r:id="rId6"/>
    <p:sldId id="276" r:id="rId7"/>
    <p:sldId id="275" r:id="rId8"/>
    <p:sldId id="277" r:id="rId9"/>
    <p:sldId id="278" r:id="rId10"/>
    <p:sldId id="279" r:id="rId11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64" userDrawn="1">
          <p15:clr>
            <a:srgbClr val="A4A3A4"/>
          </p15:clr>
        </p15:guide>
        <p15:guide id="9" orient="horz" pos="4082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680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907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3628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2075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5" pos="2914" userDrawn="1">
          <p15:clr>
            <a:srgbClr val="A4A3A4"/>
          </p15:clr>
        </p15:guide>
        <p15:guide id="26" orient="horz" pos="2517" userDrawn="1">
          <p15:clr>
            <a:srgbClr val="A4A3A4"/>
          </p15:clr>
        </p15:guide>
        <p15:guide id="27" orient="horz" pos="4422" userDrawn="1">
          <p15:clr>
            <a:srgbClr val="A4A3A4"/>
          </p15:clr>
        </p15:guide>
        <p15:guide id="28" pos="2642" userDrawn="1">
          <p15:clr>
            <a:srgbClr val="A4A3A4"/>
          </p15:clr>
        </p15:guide>
        <p15:guide id="29" orient="horz" pos="3424" userDrawn="1">
          <p15:clr>
            <a:srgbClr val="A4A3A4"/>
          </p15:clr>
        </p15:guide>
        <p15:guide id="30" pos="4864" userDrawn="1">
          <p15:clr>
            <a:srgbClr val="A4A3A4"/>
          </p15:clr>
        </p15:guide>
        <p15:guide id="32" pos="646" userDrawn="1">
          <p15:clr>
            <a:srgbClr val="A4A3A4"/>
          </p15:clr>
        </p15:guide>
        <p15:guide id="33" pos="827" userDrawn="1">
          <p15:clr>
            <a:srgbClr val="A4A3A4"/>
          </p15:clr>
        </p15:guide>
        <p15:guide id="34" pos="5749" userDrawn="1">
          <p15:clr>
            <a:srgbClr val="A4A3A4"/>
          </p15:clr>
        </p15:guide>
        <p15:guide id="35" orient="horz" pos="3833" userDrawn="1">
          <p15:clr>
            <a:srgbClr val="A4A3A4"/>
          </p15:clr>
        </p15:guide>
        <p15:guide id="36" pos="1031" userDrawn="1">
          <p15:clr>
            <a:srgbClr val="A4A3A4"/>
          </p15:clr>
        </p15:guide>
        <p15:guide id="37" pos="3821" userDrawn="1">
          <p15:clr>
            <a:srgbClr val="A4A3A4"/>
          </p15:clr>
        </p15:guide>
        <p15:guide id="38" orient="horz" pos="1134" userDrawn="1">
          <p15:clr>
            <a:srgbClr val="A4A3A4"/>
          </p15:clr>
        </p15:guide>
        <p15:guide id="39" pos="4275" userDrawn="1">
          <p15:clr>
            <a:srgbClr val="A4A3A4"/>
          </p15:clr>
        </p15:guide>
        <p15:guide id="40" orient="horz" pos="31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8A9"/>
    <a:srgbClr val="B5DE84"/>
    <a:srgbClr val="C8E6A4"/>
    <a:srgbClr val="ACD975"/>
    <a:srgbClr val="B7DE87"/>
    <a:srgbClr val="86C9C3"/>
    <a:srgbClr val="66AEDE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469" y="67"/>
      </p:cViewPr>
      <p:guideLst>
        <p:guide orient="horz" pos="2381"/>
        <p:guide pos="192"/>
        <p:guide pos="6543"/>
        <p:guide orient="horz" pos="4536"/>
        <p:guide pos="3368"/>
        <p:guide pos="2460"/>
        <p:guide orient="horz" pos="3764"/>
        <p:guide orient="horz" pos="4082"/>
        <p:guide pos="328"/>
        <p:guide pos="6407"/>
        <p:guide orient="horz" pos="181"/>
        <p:guide orient="horz" pos="680"/>
        <p:guide pos="555"/>
        <p:guide orient="horz" pos="907"/>
        <p:guide orient="horz" pos="771"/>
        <p:guide orient="horz" pos="3628"/>
        <p:guide pos="6089"/>
        <p:guide pos="2075"/>
        <p:guide pos="5976"/>
        <p:guide pos="2914"/>
        <p:guide orient="horz" pos="2517"/>
        <p:guide orient="horz" pos="4422"/>
        <p:guide pos="2642"/>
        <p:guide orient="horz" pos="3424"/>
        <p:guide pos="4864"/>
        <p:guide pos="646"/>
        <p:guide pos="827"/>
        <p:guide pos="5749"/>
        <p:guide orient="horz" pos="3833"/>
        <p:guide pos="1031"/>
        <p:guide pos="3821"/>
        <p:guide orient="horz" pos="1134"/>
        <p:guide pos="4275"/>
        <p:guide orient="horz" pos="31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ABA8D370-C3D5-4916-84F3-926CF6615F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691813" cy="593841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E0C47D0-A3E6-49EA-8695-D62C173ABDA6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132FCC1-0556-4119-8753-B46D7B3BE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3BFDB2A9-F048-4509-AAA0-4AC77974D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4CEF3EF-F748-4E4E-9261-CD3BEA38564D}"/>
              </a:ext>
            </a:extLst>
          </p:cNvPr>
          <p:cNvGrpSpPr/>
          <p:nvPr/>
        </p:nvGrpSpPr>
        <p:grpSpPr>
          <a:xfrm>
            <a:off x="213912" y="6614457"/>
            <a:ext cx="1456447" cy="545932"/>
            <a:chOff x="213481" y="6591597"/>
            <a:chExt cx="1456447" cy="545932"/>
          </a:xfrm>
        </p:grpSpPr>
        <p:pic>
          <p:nvPicPr>
            <p:cNvPr id="15" name="図 14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4E3717C9-801F-4C25-BCFA-142952A80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81" y="6591597"/>
              <a:ext cx="1456447" cy="545932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A6436C4-9225-45D0-BAC2-C583F4A133CC}"/>
                </a:ext>
              </a:extLst>
            </p:cNvPr>
            <p:cNvSpPr/>
            <p:nvPr/>
          </p:nvSpPr>
          <p:spPr>
            <a:xfrm>
              <a:off x="308134" y="6599280"/>
              <a:ext cx="1260000" cy="39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4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F63E6A8-1061-4B26-8B64-CCA9DA2AE74C}"/>
              </a:ext>
            </a:extLst>
          </p:cNvPr>
          <p:cNvSpPr txBox="1"/>
          <p:nvPr/>
        </p:nvSpPr>
        <p:spPr bwMode="auto">
          <a:xfrm>
            <a:off x="1940642" y="612490"/>
            <a:ext cx="4403980" cy="53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メディアタイアップ</a:t>
            </a:r>
          </a:p>
        </p:txBody>
      </p:sp>
      <p:pic>
        <p:nvPicPr>
          <p:cNvPr id="4" name="図 3" descr="テキスト, 手紙&#10;&#10;自動的に生成された説明">
            <a:extLst>
              <a:ext uri="{FF2B5EF4-FFF2-40B4-BE49-F238E27FC236}">
                <a16:creationId xmlns:a16="http://schemas.microsoft.com/office/drawing/2014/main" id="{F6D8F1F2-ED4D-4630-A6D6-6844D9E61D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338" y="2284903"/>
            <a:ext cx="8313162" cy="341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E6074BC1-51FA-4A90-8652-AFE17FAFF0AD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3718BB2-F969-4C18-A505-C504DDD90419}"/>
              </a:ext>
            </a:extLst>
          </p:cNvPr>
          <p:cNvSpPr txBox="1"/>
          <p:nvPr/>
        </p:nvSpPr>
        <p:spPr>
          <a:xfrm>
            <a:off x="1547118" y="1385433"/>
            <a:ext cx="7609483" cy="607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altLang="ja-JP" sz="16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2020</a:t>
            </a:r>
            <a:r>
              <a:rPr lang="ja-JP" altLang="en-US" sz="16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年は、コロナ禍で行動が制限される中、消費者同士の繋がりを求め、</a:t>
            </a:r>
            <a:br>
              <a:rPr lang="ja-JP" altLang="en-US" sz="16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6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“手紙”や“ギフト”を通してコミュニケーションをとる傾向が高まっています。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EB1ADC-AC10-4893-83EE-52388B3E1370}"/>
              </a:ext>
            </a:extLst>
          </p:cNvPr>
          <p:cNvSpPr txBox="1"/>
          <p:nvPr/>
        </p:nvSpPr>
        <p:spPr>
          <a:xfrm>
            <a:off x="1225060" y="2607287"/>
            <a:ext cx="45516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3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儀礼的要素の強い「フォーマルギフト」は減少</a:t>
            </a:r>
            <a:br>
              <a:rPr lang="ja-JP" altLang="en-US" sz="13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</a:br>
            <a:r>
              <a:rPr lang="ja-JP" altLang="en-US" sz="13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近しい間柄で贈られる「カジュアルギフト」は増加</a:t>
            </a:r>
          </a:p>
          <a:p>
            <a:endParaRPr lang="ja-JP" altLang="en-US" sz="1400" b="0" i="0" dirty="0">
              <a:solidFill>
                <a:srgbClr val="3A3A3A"/>
              </a:solidFill>
              <a:effectLst/>
              <a:latin typeface="Noto Sans JP"/>
            </a:endParaRPr>
          </a:p>
          <a:p>
            <a:r>
              <a:rPr lang="ja-JP" altLang="en-US" sz="1200" b="0" i="0" dirty="0">
                <a:solidFill>
                  <a:srgbClr val="3A3A3A"/>
                </a:solidFill>
                <a:effectLst/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外出自粛によって気軽に会えなくなった人との</a:t>
            </a:r>
          </a:p>
          <a:p>
            <a:r>
              <a:rPr lang="ja-JP" altLang="en-US" sz="1200" b="0" i="0" dirty="0">
                <a:solidFill>
                  <a:srgbClr val="3A3A3A"/>
                </a:solidFill>
                <a:effectLst/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コミュニケーション手段としてギフトが活用されています。</a:t>
            </a:r>
          </a:p>
        </p:txBody>
      </p:sp>
      <p:pic>
        <p:nvPicPr>
          <p:cNvPr id="42" name="図 41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6DC9E7FD-F182-450F-9B36-BCA1F294DB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021" y="4418866"/>
            <a:ext cx="4088898" cy="1680991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00F94D23-E86F-4195-9275-473E6CA1F1B3}"/>
              </a:ext>
            </a:extLst>
          </p:cNvPr>
          <p:cNvSpPr txBox="1"/>
          <p:nvPr/>
        </p:nvSpPr>
        <p:spPr>
          <a:xfrm>
            <a:off x="6237313" y="2833690"/>
            <a:ext cx="28951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i="0" dirty="0">
                <a:solidFill>
                  <a:srgbClr val="ACD975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おうち時間増加に伴い</a:t>
            </a:r>
          </a:p>
          <a:p>
            <a:r>
              <a:rPr lang="ja-JP" altLang="en-US" sz="1800" i="0" dirty="0">
                <a:solidFill>
                  <a:srgbClr val="ACD975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食品類のギフト需要が</a:t>
            </a:r>
            <a:r>
              <a:rPr lang="en-US" altLang="ja-JP" sz="1800" i="0" dirty="0">
                <a:solidFill>
                  <a:srgbClr val="ACD975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UP</a:t>
            </a:r>
          </a:p>
        </p:txBody>
      </p:sp>
      <p:sp>
        <p:nvSpPr>
          <p:cNvPr id="54" name="二等辺三角形 53">
            <a:extLst>
              <a:ext uri="{FF2B5EF4-FFF2-40B4-BE49-F238E27FC236}">
                <a16:creationId xmlns:a16="http://schemas.microsoft.com/office/drawing/2014/main" id="{9AE5EE4C-3AAE-4256-910E-7DD4608E7CC9}"/>
              </a:ext>
            </a:extLst>
          </p:cNvPr>
          <p:cNvSpPr/>
          <p:nvPr/>
        </p:nvSpPr>
        <p:spPr>
          <a:xfrm rot="5400000">
            <a:off x="5490459" y="2886771"/>
            <a:ext cx="619783" cy="534296"/>
          </a:xfrm>
          <a:prstGeom prst="triangle">
            <a:avLst/>
          </a:prstGeom>
          <a:solidFill>
            <a:srgbClr val="B7D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9DA98DF-5D7C-48B4-BF26-4B1469378287}"/>
              </a:ext>
            </a:extLst>
          </p:cNvPr>
          <p:cNvSpPr/>
          <p:nvPr/>
        </p:nvSpPr>
        <p:spPr>
          <a:xfrm>
            <a:off x="1025526" y="2159000"/>
            <a:ext cx="8461374" cy="4317998"/>
          </a:xfrm>
          <a:prstGeom prst="rect">
            <a:avLst/>
          </a:prstGeom>
          <a:noFill/>
          <a:ln>
            <a:solidFill>
              <a:srgbClr val="C8E6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845C768-A2E8-4EFA-9F82-EFC193CDDF7F}"/>
              </a:ext>
            </a:extLst>
          </p:cNvPr>
          <p:cNvSpPr txBox="1"/>
          <p:nvPr/>
        </p:nvSpPr>
        <p:spPr>
          <a:xfrm>
            <a:off x="1225060" y="4936245"/>
            <a:ext cx="388279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kumimoji="1" sz="1050">
                <a:latin typeface="A-OTF UD新ゴ Pro M" panose="020B0500000000000000" pitchFamily="34" charset="-128"/>
                <a:ea typeface="A-OTF UD新ゴ Pro M" panose="020B0500000000000000" pitchFamily="34" charset="-128"/>
              </a:defRPr>
            </a:lvl1pPr>
          </a:lstStyle>
          <a:p>
            <a:pPr algn="l"/>
            <a:r>
              <a:rPr lang="ja-JP" altLang="en-US" sz="13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当社商品でも、</a:t>
            </a:r>
            <a:r>
              <a:rPr lang="en-US" altLang="ja-JP" sz="13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JETSTREAM4&amp;1</a:t>
            </a:r>
            <a:r>
              <a:rPr lang="ja-JP" altLang="en-US" sz="13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をはじめとする</a:t>
            </a:r>
            <a:br>
              <a:rPr lang="ja-JP" altLang="en-US" sz="13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</a:br>
            <a:r>
              <a:rPr lang="ja-JP" altLang="en-US" sz="13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中価格帯商品のギフト需要が伸びています。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348512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A654DC1-5C59-4104-9ABC-A30B0A7C9253}"/>
              </a:ext>
            </a:extLst>
          </p:cNvPr>
          <p:cNvSpPr/>
          <p:nvPr/>
        </p:nvSpPr>
        <p:spPr>
          <a:xfrm>
            <a:off x="1636713" y="5220183"/>
            <a:ext cx="7466675" cy="14386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30B9175-E6E3-43BB-BE60-276047951A59}"/>
              </a:ext>
            </a:extLst>
          </p:cNvPr>
          <p:cNvGrpSpPr/>
          <p:nvPr/>
        </p:nvGrpSpPr>
        <p:grpSpPr>
          <a:xfrm>
            <a:off x="2053646" y="1923456"/>
            <a:ext cx="1605190" cy="2075124"/>
            <a:chOff x="1579082" y="2201251"/>
            <a:chExt cx="2095500" cy="2708977"/>
          </a:xfrm>
        </p:grpSpPr>
        <p:pic>
          <p:nvPicPr>
            <p:cNvPr id="21" name="図 20" descr="テキスト&#10;&#10;低い精度で自動的に生成された説明">
              <a:extLst>
                <a:ext uri="{FF2B5EF4-FFF2-40B4-BE49-F238E27FC236}">
                  <a16:creationId xmlns:a16="http://schemas.microsoft.com/office/drawing/2014/main" id="{DEAEB2A5-153D-4232-ADCA-CF7E72100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2875" y="4436872"/>
              <a:ext cx="1447914" cy="473356"/>
            </a:xfrm>
            <a:prstGeom prst="rect">
              <a:avLst/>
            </a:prstGeom>
          </p:spPr>
        </p:pic>
        <p:pic>
          <p:nvPicPr>
            <p:cNvPr id="34" name="図 33" descr="時計, 持つ, 男 が含まれている画像&#10;&#10;自動的に生成された説明">
              <a:extLst>
                <a:ext uri="{FF2B5EF4-FFF2-40B4-BE49-F238E27FC236}">
                  <a16:creationId xmlns:a16="http://schemas.microsoft.com/office/drawing/2014/main" id="{1B85F03F-C724-4AF9-9AF4-26F601001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082" y="2201251"/>
              <a:ext cx="2095500" cy="2095500"/>
            </a:xfrm>
            <a:prstGeom prst="rect">
              <a:avLst/>
            </a:prstGeom>
          </p:spPr>
        </p:pic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0CFF9B5-91E8-4543-B684-114BA5F064C5}"/>
              </a:ext>
            </a:extLst>
          </p:cNvPr>
          <p:cNvGrpSpPr/>
          <p:nvPr/>
        </p:nvGrpSpPr>
        <p:grpSpPr>
          <a:xfrm>
            <a:off x="4554787" y="1923456"/>
            <a:ext cx="1605190" cy="1858958"/>
            <a:chOff x="4300508" y="2201251"/>
            <a:chExt cx="2095500" cy="2426782"/>
          </a:xfrm>
        </p:grpSpPr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21F303A6-05EC-49DA-B98F-8BD4234E3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06899" y="4405277"/>
              <a:ext cx="1482719" cy="222756"/>
            </a:xfrm>
            <a:prstGeom prst="rect">
              <a:avLst/>
            </a:prstGeom>
          </p:spPr>
        </p:pic>
        <p:pic>
          <p:nvPicPr>
            <p:cNvPr id="37" name="図 36" descr="アイコン が含まれている画像&#10;&#10;自動的に生成された説明">
              <a:extLst>
                <a:ext uri="{FF2B5EF4-FFF2-40B4-BE49-F238E27FC236}">
                  <a16:creationId xmlns:a16="http://schemas.microsoft.com/office/drawing/2014/main" id="{9C146576-0720-4E7A-9C42-A98E30536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508" y="2201251"/>
              <a:ext cx="2095500" cy="2095500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3E9BD56-D0E1-4797-8CB9-88201FD8F549}"/>
              </a:ext>
            </a:extLst>
          </p:cNvPr>
          <p:cNvGrpSpPr/>
          <p:nvPr/>
        </p:nvGrpSpPr>
        <p:grpSpPr>
          <a:xfrm>
            <a:off x="7055928" y="1923456"/>
            <a:ext cx="1605190" cy="2010387"/>
            <a:chOff x="7021203" y="2201251"/>
            <a:chExt cx="2095500" cy="2624466"/>
          </a:xfrm>
        </p:grpSpPr>
        <p:pic>
          <p:nvPicPr>
            <p:cNvPr id="31" name="図 30" descr="テキスト&#10;&#10;自動的に生成された説明">
              <a:extLst>
                <a:ext uri="{FF2B5EF4-FFF2-40B4-BE49-F238E27FC236}">
                  <a16:creationId xmlns:a16="http://schemas.microsoft.com/office/drawing/2014/main" id="{B2188970-33F9-456A-8627-8A0B199DD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24113" y="4331477"/>
              <a:ext cx="1489681" cy="494240"/>
            </a:xfrm>
            <a:prstGeom prst="rect">
              <a:avLst/>
            </a:prstGeom>
          </p:spPr>
        </p:pic>
        <p:pic>
          <p:nvPicPr>
            <p:cNvPr id="39" name="図 38" descr="コンパクトディスク, 持つ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FAC3390A-474F-4B16-B9EB-23681B032E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1203" y="2201251"/>
              <a:ext cx="2095500" cy="2095500"/>
            </a:xfrm>
            <a:prstGeom prst="rect">
              <a:avLst/>
            </a:prstGeom>
          </p:spPr>
        </p:pic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C61B6C1-5712-4344-A4A8-4F1A07FEC66E}"/>
              </a:ext>
            </a:extLst>
          </p:cNvPr>
          <p:cNvSpPr txBox="1"/>
          <p:nvPr/>
        </p:nvSpPr>
        <p:spPr>
          <a:xfrm>
            <a:off x="1752358" y="1386459"/>
            <a:ext cx="71999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ボールペン＝</a:t>
            </a:r>
            <a:r>
              <a:rPr lang="en-US" altLang="ja-JP" sz="20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JETSTREAM</a:t>
            </a:r>
            <a:r>
              <a:rPr lang="ja-JP" altLang="en-US" sz="20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はカジュアルギフトにぴったり！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32B25D8-2317-4456-A4D4-C3CA64158D3F}"/>
              </a:ext>
            </a:extLst>
          </p:cNvPr>
          <p:cNvSpPr txBox="1"/>
          <p:nvPr/>
        </p:nvSpPr>
        <p:spPr>
          <a:xfrm>
            <a:off x="2390836" y="4562293"/>
            <a:ext cx="5916821" cy="592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ギフト＝ボールペンというイメージが食品にくらべると弱い。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数あるギフト品の中から、ジェットストリームを選んでもらう。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F5F6744-F079-4D02-863B-8161798A02A0}"/>
              </a:ext>
            </a:extLst>
          </p:cNvPr>
          <p:cNvSpPr/>
          <p:nvPr/>
        </p:nvSpPr>
        <p:spPr>
          <a:xfrm>
            <a:off x="3328416" y="5687569"/>
            <a:ext cx="4047744" cy="48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6803369-FF33-44EC-BD81-3CF93CCE8792}"/>
              </a:ext>
            </a:extLst>
          </p:cNvPr>
          <p:cNvSpPr txBox="1"/>
          <p:nvPr/>
        </p:nvSpPr>
        <p:spPr>
          <a:xfrm>
            <a:off x="3485628" y="5370566"/>
            <a:ext cx="3727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21</a:t>
            </a:r>
            <a:r>
              <a:rPr kumimoji="1" lang="ja-JP" altLang="en-US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年秋、</a:t>
            </a:r>
            <a:r>
              <a:rPr kumimoji="1" lang="en-US" altLang="ja-JP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JETSTREAM 4&amp;1</a:t>
            </a:r>
            <a:r>
              <a:rPr kumimoji="1" lang="ja-JP" altLang="en-US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、</a:t>
            </a:r>
            <a:r>
              <a:rPr kumimoji="1" lang="en-US" altLang="ja-JP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4&amp;1</a:t>
            </a:r>
            <a:r>
              <a:rPr kumimoji="1" lang="ja-JP" altLang="en-US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メタルを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0F99CB5-DD19-4BF8-8912-BF9ABE3A6C78}"/>
              </a:ext>
            </a:extLst>
          </p:cNvPr>
          <p:cNvSpPr txBox="1"/>
          <p:nvPr/>
        </p:nvSpPr>
        <p:spPr>
          <a:xfrm>
            <a:off x="3209110" y="5757786"/>
            <a:ext cx="4280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「誰かに・自分に贈りたい</a:t>
            </a:r>
            <a:r>
              <a:rPr lang="en-US" altLang="ja-JP" sz="2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!</a:t>
            </a:r>
            <a:r>
              <a:rPr lang="ja-JP" altLang="en-US" sz="2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」</a:t>
            </a:r>
            <a:endParaRPr lang="en-US" altLang="ja-JP" sz="2400" dirty="0">
              <a:latin typeface="A-OTF UD新ゴ Pr6N DB" panose="020B0600000000000000" pitchFamily="34" charset="-128"/>
              <a:ea typeface="A-OTF UD新ゴ Pr6N DB" panose="020B0600000000000000" pitchFamily="34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26B6F42-E64E-43D5-B7B5-E89FA78C06CE}"/>
              </a:ext>
            </a:extLst>
          </p:cNvPr>
          <p:cNvSpPr txBox="1"/>
          <p:nvPr/>
        </p:nvSpPr>
        <p:spPr>
          <a:xfrm>
            <a:off x="3282047" y="6298894"/>
            <a:ext cx="4134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と思ってもらえるプロモーションを展開します。</a:t>
            </a:r>
            <a:endParaRPr kumimoji="1" lang="en-US" altLang="ja-JP" sz="14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003097F-7BB1-42B2-AA12-66F9012FF8F0}"/>
              </a:ext>
            </a:extLst>
          </p:cNvPr>
          <p:cNvSpPr/>
          <p:nvPr/>
        </p:nvSpPr>
        <p:spPr>
          <a:xfrm>
            <a:off x="4807706" y="4266595"/>
            <a:ext cx="1080000" cy="2880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D0424A3-47C0-40B8-84E6-6DDC1CFF5467}"/>
              </a:ext>
            </a:extLst>
          </p:cNvPr>
          <p:cNvSpPr txBox="1"/>
          <p:nvPr/>
        </p:nvSpPr>
        <p:spPr>
          <a:xfrm>
            <a:off x="5029373" y="4262803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spc="600" dirty="0">
                <a:solidFill>
                  <a:schemeClr val="bg1"/>
                </a:solidFill>
                <a:latin typeface="A-OTF UD新ゴ Pr6N M" panose="020B0500000000000000" pitchFamily="34" charset="-128"/>
                <a:ea typeface="A-OTF UD新ゴ Pr6N M" panose="020B0500000000000000" pitchFamily="34" charset="-128"/>
              </a:rPr>
              <a:t>課題</a:t>
            </a: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企画内容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F5F6744-F079-4D02-863B-8161798A02A0}"/>
              </a:ext>
            </a:extLst>
          </p:cNvPr>
          <p:cNvSpPr/>
          <p:nvPr/>
        </p:nvSpPr>
        <p:spPr>
          <a:xfrm>
            <a:off x="3328416" y="5687569"/>
            <a:ext cx="4047744" cy="48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6435C82-FE14-4343-95E5-6FC2D16F960C}"/>
              </a:ext>
            </a:extLst>
          </p:cNvPr>
          <p:cNvSpPr/>
          <p:nvPr/>
        </p:nvSpPr>
        <p:spPr>
          <a:xfrm>
            <a:off x="1747520" y="1439863"/>
            <a:ext cx="7200000" cy="1638617"/>
          </a:xfrm>
          <a:prstGeom prst="rect">
            <a:avLst/>
          </a:prstGeom>
          <a:noFill/>
          <a:ln w="19050">
            <a:solidFill>
              <a:srgbClr val="C8E6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9" name="図 18" descr="テキスト, 手紙&#10;&#10;自動的に生成された説明">
            <a:extLst>
              <a:ext uri="{FF2B5EF4-FFF2-40B4-BE49-F238E27FC236}">
                <a16:creationId xmlns:a16="http://schemas.microsoft.com/office/drawing/2014/main" id="{C3249440-E709-47AA-A338-798C4CE582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8338" y="1629041"/>
            <a:ext cx="6427708" cy="880479"/>
          </a:xfrm>
          <a:prstGeom prst="rect">
            <a:avLst/>
          </a:prstGeom>
        </p:spPr>
      </p:pic>
      <p:pic>
        <p:nvPicPr>
          <p:cNvPr id="25" name="図 24" descr="タイムライン&#10;&#10;自動的に生成された説明">
            <a:extLst>
              <a:ext uri="{FF2B5EF4-FFF2-40B4-BE49-F238E27FC236}">
                <a16:creationId xmlns:a16="http://schemas.microsoft.com/office/drawing/2014/main" id="{E9F4E7C5-5266-4092-A15F-EBC95F0DE1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6536" y="3779836"/>
            <a:ext cx="7715250" cy="2881631"/>
          </a:xfrm>
          <a:prstGeom prst="rect">
            <a:avLst/>
          </a:prstGeom>
        </p:spPr>
      </p:pic>
      <p:pic>
        <p:nvPicPr>
          <p:cNvPr id="47" name="図 46" descr="テキスト, 手紙&#10;&#10;自動的に生成された説明">
            <a:extLst>
              <a:ext uri="{FF2B5EF4-FFF2-40B4-BE49-F238E27FC236}">
                <a16:creationId xmlns:a16="http://schemas.microsoft.com/office/drawing/2014/main" id="{4F86A997-D880-4F8B-BD19-35563355BAD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6034" y="2563245"/>
            <a:ext cx="4806033" cy="433448"/>
          </a:xfrm>
          <a:prstGeom prst="rect">
            <a:avLst/>
          </a:prstGeom>
        </p:spPr>
      </p:pic>
      <p:pic>
        <p:nvPicPr>
          <p:cNvPr id="48" name="図 47" descr="タイムライン&#10;&#10;自動的に生成された説明">
            <a:extLst>
              <a:ext uri="{FF2B5EF4-FFF2-40B4-BE49-F238E27FC236}">
                <a16:creationId xmlns:a16="http://schemas.microsoft.com/office/drawing/2014/main" id="{84C15238-F1FE-4713-B5B3-76525FC97FF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77"/>
          <a:stretch/>
        </p:blipFill>
        <p:spPr>
          <a:xfrm>
            <a:off x="1636629" y="3468547"/>
            <a:ext cx="3647440" cy="27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4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885FE04-8BC4-46E2-92EA-93E5D65B6915}"/>
              </a:ext>
            </a:extLst>
          </p:cNvPr>
          <p:cNvSpPr/>
          <p:nvPr/>
        </p:nvSpPr>
        <p:spPr>
          <a:xfrm>
            <a:off x="881063" y="2214832"/>
            <a:ext cx="4137251" cy="220809"/>
          </a:xfrm>
          <a:prstGeom prst="rect">
            <a:avLst/>
          </a:prstGeom>
          <a:solidFill>
            <a:srgbClr val="B5DE8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1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48E7910-917A-4CA0-A173-260771BF6C66}"/>
              </a:ext>
            </a:extLst>
          </p:cNvPr>
          <p:cNvSpPr txBox="1"/>
          <p:nvPr/>
        </p:nvSpPr>
        <p:spPr>
          <a:xfrm>
            <a:off x="804861" y="1323131"/>
            <a:ext cx="7819499" cy="84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 企業広告を多数制作している戸塚富士丸氏を監督に迎え、シーン別の短尺動画を </a:t>
            </a:r>
            <a:r>
              <a:rPr lang="en-US" altLang="ja-JP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3</a:t>
            </a:r>
            <a:r>
              <a:rPr lang="ja-JP" altLang="en-US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本制作しました。</a:t>
            </a:r>
          </a:p>
          <a:p>
            <a:pPr>
              <a:lnSpc>
                <a:spcPct val="150000"/>
              </a:lnSpc>
            </a:pPr>
            <a:r>
              <a:rPr lang="en-US" altLang="ja-JP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 3</a:t>
            </a:r>
            <a:r>
              <a:rPr lang="ja-JP" altLang="en-US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つをつなげると、長尺の総集編となります。「こういうプレゼントの仕方もあるんだ！」という気づきを与えることで、</a:t>
            </a:r>
          </a:p>
          <a:p>
            <a:pPr>
              <a:lnSpc>
                <a:spcPct val="150000"/>
              </a:lnSpc>
            </a:pPr>
            <a:r>
              <a:rPr lang="ja-JP" altLang="en-US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「</a:t>
            </a:r>
            <a:r>
              <a:rPr lang="en-US" altLang="ja-JP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JESTREAM </a:t>
            </a:r>
            <a:r>
              <a:rPr lang="ja-JP" altLang="en-US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を贈りたい」という気持ちを創出します。</a:t>
            </a:r>
            <a:r>
              <a:rPr lang="en-US" altLang="ja-JP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SNS </a:t>
            </a:r>
            <a:r>
              <a:rPr lang="ja-JP" altLang="en-US" sz="110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や店頭で発信いただける動画です。</a:t>
            </a:r>
            <a:endParaRPr lang="en-US" altLang="ja-JP" sz="1100" kern="1200" dirty="0">
              <a:solidFill>
                <a:srgbClr val="3A3A3A"/>
              </a:solidFill>
              <a:latin typeface="A-OTF UD新ゴ Pro L" panose="020B0300000000000000" pitchFamily="34" charset="-128"/>
              <a:ea typeface="A-OTF UD新ゴ Pro L" panose="020B03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F63E6A8-1061-4B26-8B64-CCA9DA2AE74C}"/>
              </a:ext>
            </a:extLst>
          </p:cNvPr>
          <p:cNvSpPr txBox="1"/>
          <p:nvPr/>
        </p:nvSpPr>
        <p:spPr bwMode="auto">
          <a:xfrm>
            <a:off x="1940642" y="612490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en-US" altLang="ja-JP" sz="2400" dirty="0"/>
              <a:t>How to </a:t>
            </a:r>
            <a:r>
              <a:rPr lang="ja-JP" altLang="en-US" sz="2400" dirty="0"/>
              <a:t>プレゼント </a:t>
            </a:r>
            <a:r>
              <a:rPr lang="en-US" altLang="ja-JP" sz="2400" dirty="0"/>
              <a:t>MOVIE</a:t>
            </a:r>
          </a:p>
        </p:txBody>
      </p:sp>
      <p:pic>
        <p:nvPicPr>
          <p:cNvPr id="6" name="図 5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D02952A5-2EAF-405F-A69A-9D9D5E8AD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583" y="2817789"/>
            <a:ext cx="6412421" cy="3479715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64C4BCF-BB37-45C2-8FE4-57303941B302}"/>
              </a:ext>
            </a:extLst>
          </p:cNvPr>
          <p:cNvSpPr txBox="1"/>
          <p:nvPr/>
        </p:nvSpPr>
        <p:spPr>
          <a:xfrm>
            <a:off x="856048" y="1981777"/>
            <a:ext cx="4217988" cy="49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 anchor="b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4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1400" dirty="0"/>
              <a:t>⇒</a:t>
            </a:r>
            <a:r>
              <a:rPr lang="en-US" altLang="ja-JP" sz="1400" dirty="0"/>
              <a:t>YouTube / </a:t>
            </a:r>
            <a:r>
              <a:rPr lang="ja-JP" altLang="en-US" sz="1400" dirty="0"/>
              <a:t>各種 </a:t>
            </a:r>
            <a:r>
              <a:rPr lang="en-US" altLang="ja-JP" sz="1400" dirty="0"/>
              <a:t>SNS </a:t>
            </a:r>
            <a:r>
              <a:rPr lang="ja-JP" altLang="en-US" sz="1400" dirty="0"/>
              <a:t>へ動画広告を投下します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D2B5791-674F-4FF5-A451-D3B9CE0257DD}"/>
              </a:ext>
            </a:extLst>
          </p:cNvPr>
          <p:cNvSpPr/>
          <p:nvPr/>
        </p:nvSpPr>
        <p:spPr>
          <a:xfrm>
            <a:off x="893445" y="2691085"/>
            <a:ext cx="8233093" cy="3660820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32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2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48E7910-917A-4CA0-A173-260771BF6C66}"/>
              </a:ext>
            </a:extLst>
          </p:cNvPr>
          <p:cNvSpPr txBox="1"/>
          <p:nvPr/>
        </p:nvSpPr>
        <p:spPr>
          <a:xfrm>
            <a:off x="804861" y="1254551"/>
            <a:ext cx="8366123" cy="36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ja-JP" sz="1200" b="1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JETSTREAM 4&amp;1</a:t>
            </a:r>
            <a:r>
              <a:rPr lang="ja-JP" altLang="en-US" sz="1200" b="1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、</a:t>
            </a:r>
            <a:r>
              <a:rPr lang="en-US" altLang="ja-JP" sz="1200" b="1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4&amp;1 </a:t>
            </a:r>
            <a:r>
              <a:rPr lang="ja-JP" altLang="en-US" sz="1200" b="1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メタルのギフトセットを </a:t>
            </a:r>
            <a:r>
              <a:rPr lang="en-US" altLang="ja-JP" sz="1200" b="1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3</a:t>
            </a:r>
            <a:r>
              <a:rPr lang="ja-JP" altLang="en-US" sz="1200" b="1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種同時発売します。</a:t>
            </a:r>
            <a:r>
              <a:rPr lang="ja-JP" altLang="en-US" sz="105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サイズ：</a:t>
            </a:r>
            <a:r>
              <a:rPr lang="en-US" altLang="ja-JP" sz="105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W300×D300×H500mm ※3</a:t>
            </a:r>
            <a:r>
              <a:rPr lang="ja-JP" altLang="en-US" sz="1050" kern="1200" dirty="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種同様</a:t>
            </a:r>
            <a:endParaRPr lang="en-US" altLang="ja-JP" sz="1100" kern="1200" dirty="0">
              <a:solidFill>
                <a:srgbClr val="3A3A3A"/>
              </a:solidFill>
              <a:latin typeface="A-OTF UD新ゴ Pro L" panose="020B0300000000000000" pitchFamily="34" charset="-128"/>
              <a:ea typeface="A-OTF UD新ゴ Pro L" panose="020B03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F63E6A8-1061-4B26-8B64-CCA9DA2AE74C}"/>
              </a:ext>
            </a:extLst>
          </p:cNvPr>
          <p:cNvSpPr txBox="1"/>
          <p:nvPr/>
        </p:nvSpPr>
        <p:spPr bwMode="auto">
          <a:xfrm>
            <a:off x="1940642" y="612490"/>
            <a:ext cx="4403980" cy="53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限定ギフトセット発売</a:t>
            </a:r>
          </a:p>
        </p:txBody>
      </p:sp>
      <p:pic>
        <p:nvPicPr>
          <p:cNvPr id="4" name="図 3" descr="文房具, 筆記用具 が含まれている画像&#10;&#10;自動的に生成された説明">
            <a:extLst>
              <a:ext uri="{FF2B5EF4-FFF2-40B4-BE49-F238E27FC236}">
                <a16:creationId xmlns:a16="http://schemas.microsoft.com/office/drawing/2014/main" id="{90737CB0-B207-40F2-AA17-1EE9AEF1FD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84" y="1805032"/>
            <a:ext cx="3257550" cy="1943100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803B06E-1BE4-4219-9831-8EA7645D0225}"/>
              </a:ext>
            </a:extLst>
          </p:cNvPr>
          <p:cNvSpPr txBox="1"/>
          <p:nvPr/>
        </p:nvSpPr>
        <p:spPr>
          <a:xfrm>
            <a:off x="6714483" y="2071395"/>
            <a:ext cx="313364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ジェットギフトセット</a:t>
            </a:r>
            <a:br>
              <a:rPr lang="ja-JP" altLang="en-US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</a:br>
            <a:r>
              <a:rPr lang="en-US" altLang="ja-JP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21-11 A</a:t>
            </a:r>
            <a:r>
              <a:rPr lang="ja-JP" altLang="en-US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セット　</a:t>
            </a:r>
            <a:r>
              <a:rPr lang="en-US" altLang="ja-JP" sz="1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¥30,000</a:t>
            </a:r>
          </a:p>
          <a:p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4&amp;1 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復刻カラー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色を含む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6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各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5P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入セット</a:t>
            </a:r>
            <a:endParaRPr lang="en-US" altLang="ja-JP" sz="9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endParaRPr lang="ja-JP" altLang="en-US" sz="12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pic>
        <p:nvPicPr>
          <p:cNvPr id="15" name="図 14" descr="文房具, 筆記用具, 異なる, 多い が含まれている画像&#10;&#10;自動的に生成された説明">
            <a:extLst>
              <a:ext uri="{FF2B5EF4-FFF2-40B4-BE49-F238E27FC236}">
                <a16:creationId xmlns:a16="http://schemas.microsoft.com/office/drawing/2014/main" id="{BF56C64A-B848-4D45-BB95-2D6DA75F6D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74" y="3904021"/>
            <a:ext cx="3257550" cy="1943100"/>
          </a:xfrm>
          <a:prstGeom prst="rect">
            <a:avLst/>
          </a:prstGeom>
        </p:spPr>
      </p:pic>
      <p:pic>
        <p:nvPicPr>
          <p:cNvPr id="21" name="図 20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BB62F883-AB89-4C10-884C-FC2863B4EF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025" y="3904021"/>
            <a:ext cx="3257550" cy="1943100"/>
          </a:xfrm>
          <a:prstGeom prst="rect">
            <a:avLst/>
          </a:prstGeom>
        </p:spPr>
      </p:pic>
      <p:sp>
        <p:nvSpPr>
          <p:cNvPr id="25" name="Rectangle 1">
            <a:extLst>
              <a:ext uri="{FF2B5EF4-FFF2-40B4-BE49-F238E27FC236}">
                <a16:creationId xmlns:a16="http://schemas.microsoft.com/office/drawing/2014/main" id="{B2D5A1F2-BB8A-49FF-9DD0-39848B424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3406" y="3057518"/>
            <a:ext cx="2945114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既存色：ネイビー/ブラック/ボルドー/ティールブルー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限定色：オリーブグリーン/ミントグリーン</a:t>
            </a:r>
            <a:endParaRPr lang="en-US" altLang="ja-JP" sz="8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32" name="Rectangle 1">
            <a:extLst>
              <a:ext uri="{FF2B5EF4-FFF2-40B4-BE49-F238E27FC236}">
                <a16:creationId xmlns:a16="http://schemas.microsoft.com/office/drawing/2014/main" id="{06119C04-8B58-4BAE-A9A9-C64380DE3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326" y="2892681"/>
            <a:ext cx="571620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軸色</a:t>
            </a:r>
            <a:endParaRPr lang="en-US" altLang="ja-JP" sz="6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9CAFC8D-727E-468C-AF92-8194FA1A6C82}"/>
              </a:ext>
            </a:extLst>
          </p:cNvPr>
          <p:cNvSpPr txBox="1"/>
          <p:nvPr/>
        </p:nvSpPr>
        <p:spPr>
          <a:xfrm>
            <a:off x="1530431" y="5871528"/>
            <a:ext cx="313364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ジェットギフトセット</a:t>
            </a:r>
            <a:br>
              <a:rPr lang="ja-JP" altLang="en-US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</a:br>
            <a:r>
              <a:rPr lang="en-US" altLang="ja-JP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21-11 B</a:t>
            </a:r>
            <a:r>
              <a:rPr lang="ja-JP" altLang="en-US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セット　</a:t>
            </a:r>
            <a:r>
              <a:rPr lang="en-US" altLang="ja-JP" sz="1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¥30,000</a:t>
            </a:r>
          </a:p>
          <a:p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4&amp;1 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復刻カラー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色を含む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6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各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5P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入セット</a:t>
            </a:r>
            <a:endParaRPr lang="en-US" altLang="ja-JP" sz="9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endParaRPr lang="ja-JP" altLang="en-US" sz="12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39" name="Rectangle 1">
            <a:extLst>
              <a:ext uri="{FF2B5EF4-FFF2-40B4-BE49-F238E27FC236}">
                <a16:creationId xmlns:a16="http://schemas.microsoft.com/office/drawing/2014/main" id="{B05603E0-F8B1-46B2-955A-39C0D13A2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871" y="6496548"/>
            <a:ext cx="3257550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既存色：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ライトピンク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ブラッドオレンジ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パープル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ペールグリーン</a:t>
            </a:r>
            <a:endParaRPr lang="ja-JP" altLang="ja-JP" sz="8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限定色：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ミルキーピンク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ベリーピンク</a:t>
            </a:r>
            <a:endParaRPr lang="en-US" altLang="ja-JP" sz="8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id="{D19FC208-BECA-4B05-AF51-2FCB9046B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974" y="6489614"/>
            <a:ext cx="571620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軸色</a:t>
            </a:r>
            <a:endParaRPr lang="en-US" altLang="ja-JP" sz="6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660362C-605F-4A6B-A831-382DD96255E0}"/>
              </a:ext>
            </a:extLst>
          </p:cNvPr>
          <p:cNvSpPr txBox="1"/>
          <p:nvPr/>
        </p:nvSpPr>
        <p:spPr>
          <a:xfrm>
            <a:off x="5972574" y="5868004"/>
            <a:ext cx="3133644" cy="792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ジェットギフトセット</a:t>
            </a:r>
            <a:br>
              <a:rPr lang="ja-JP" altLang="en-US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</a:br>
            <a:r>
              <a:rPr lang="en-US" altLang="ja-JP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21-11 C</a:t>
            </a:r>
            <a:r>
              <a:rPr lang="ja-JP" altLang="en-US" sz="12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セット　</a:t>
            </a:r>
            <a:r>
              <a:rPr lang="en-US" altLang="ja-JP" sz="1400" dirty="0">
                <a:solidFill>
                  <a:srgbClr val="3A3A3A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¥30,000</a:t>
            </a:r>
          </a:p>
          <a:p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4&amp;1 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メタル限定カラー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色を含む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各</a:t>
            </a:r>
            <a:r>
              <a:rPr lang="en-US" altLang="ja-JP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3P</a:t>
            </a: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入セット</a:t>
            </a:r>
            <a:endParaRPr lang="en-US" altLang="ja-JP" sz="9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endParaRPr lang="ja-JP" altLang="en-US" sz="12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3" name="Rectangle 1">
            <a:extLst>
              <a:ext uri="{FF2B5EF4-FFF2-40B4-BE49-F238E27FC236}">
                <a16:creationId xmlns:a16="http://schemas.microsoft.com/office/drawing/2014/main" id="{8B0C62E8-2480-4454-83F4-6D0BA52CE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7204" y="6496548"/>
            <a:ext cx="3497564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既存色：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アイスシルバー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ガンメタリック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ダークグリーン</a:t>
            </a: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ピンクゴールド</a:t>
            </a:r>
            <a:endParaRPr lang="ja-JP" altLang="ja-JP" sz="8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限定色：</a:t>
            </a:r>
            <a:r>
              <a:rPr lang="ja-JP" altLang="en-US" sz="8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ゴールド</a:t>
            </a:r>
            <a:endParaRPr lang="en-US" altLang="ja-JP" sz="8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4" name="Rectangle 1">
            <a:extLst>
              <a:ext uri="{FF2B5EF4-FFF2-40B4-BE49-F238E27FC236}">
                <a16:creationId xmlns:a16="http://schemas.microsoft.com/office/drawing/2014/main" id="{1816F5FB-5FC6-4B65-9CF2-1BE53420D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8957" y="6481736"/>
            <a:ext cx="360893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軸色</a:t>
            </a:r>
            <a:endParaRPr lang="en-US" altLang="ja-JP" sz="6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645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2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F63E6A8-1061-4B26-8B64-CCA9DA2AE74C}"/>
              </a:ext>
            </a:extLst>
          </p:cNvPr>
          <p:cNvSpPr txBox="1"/>
          <p:nvPr/>
        </p:nvSpPr>
        <p:spPr bwMode="auto">
          <a:xfrm>
            <a:off x="1940642" y="612490"/>
            <a:ext cx="4403980" cy="53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限定ギフトセット発売</a:t>
            </a: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944C43FE-13D7-4C8F-B1F4-09159017B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770" y="1374865"/>
            <a:ext cx="3519488" cy="376238"/>
          </a:xfrm>
          <a:prstGeom prst="rect">
            <a:avLst/>
          </a:prstGeom>
        </p:spPr>
      </p:pic>
      <p:pic>
        <p:nvPicPr>
          <p:cNvPr id="6" name="図 5" descr="ナイフ が含まれている画像&#10;&#10;自動的に生成された説明">
            <a:extLst>
              <a:ext uri="{FF2B5EF4-FFF2-40B4-BE49-F238E27FC236}">
                <a16:creationId xmlns:a16="http://schemas.microsoft.com/office/drawing/2014/main" id="{E657F76A-4CF9-4717-BD8A-7CA40F13D2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49" y="1811861"/>
            <a:ext cx="8594951" cy="242568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D0B61C4-CAFD-43EE-9FBB-F659E09206D1}"/>
              </a:ext>
            </a:extLst>
          </p:cNvPr>
          <p:cNvSpPr txBox="1"/>
          <p:nvPr/>
        </p:nvSpPr>
        <p:spPr>
          <a:xfrm>
            <a:off x="802997" y="4180931"/>
            <a:ext cx="8332460" cy="50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kumimoji="1" sz="110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defRPr>
            </a:lvl1pPr>
          </a:lstStyle>
          <a:p>
            <a:pPr>
              <a:lnSpc>
                <a:spcPts val="1600"/>
              </a:lnSpc>
            </a:pPr>
            <a:r>
              <a:rPr lang="ja-JP" altLang="en-US" dirty="0"/>
              <a:t>人気イラストレーター 金安亮氏の書きおろしイラストを使用した、限定パッケージを採用。</a:t>
            </a:r>
            <a:br>
              <a:rPr lang="ja-JP" altLang="en-US" dirty="0"/>
            </a:br>
            <a:r>
              <a:rPr lang="ja-JP" altLang="en-US" dirty="0"/>
              <a:t>店頭でのアイキャッチ効果はもちろん、共感の得られる・写真に残したくなるデザインにより、</a:t>
            </a:r>
            <a:r>
              <a:rPr lang="en-US" altLang="ja-JP" dirty="0"/>
              <a:t>SNS </a:t>
            </a:r>
            <a:r>
              <a:rPr lang="ja-JP" altLang="en-US" dirty="0"/>
              <a:t>上での情報拡散を狙います。</a:t>
            </a:r>
          </a:p>
        </p:txBody>
      </p:sp>
      <p:pic>
        <p:nvPicPr>
          <p:cNvPr id="13" name="図 12" descr="ハンガー, ミラー が含まれている画像&#10;&#10;自動的に生成された説明">
            <a:extLst>
              <a:ext uri="{FF2B5EF4-FFF2-40B4-BE49-F238E27FC236}">
                <a16:creationId xmlns:a16="http://schemas.microsoft.com/office/drawing/2014/main" id="{29D6A58B-940F-4FD1-9998-E167742630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" y="4970973"/>
            <a:ext cx="1004377" cy="1004377"/>
          </a:xfrm>
          <a:prstGeom prst="rect">
            <a:avLst/>
          </a:prstGeom>
        </p:spPr>
      </p:pic>
      <p:pic>
        <p:nvPicPr>
          <p:cNvPr id="24" name="図 23" descr="テキスト, 手紙&#10;&#10;自動的に生成された説明">
            <a:extLst>
              <a:ext uri="{FF2B5EF4-FFF2-40B4-BE49-F238E27FC236}">
                <a16:creationId xmlns:a16="http://schemas.microsoft.com/office/drawing/2014/main" id="{3144597D-ADC8-427C-8CAA-F07F6EADD49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0" t="1412" r="52246" b="71554"/>
          <a:stretch/>
        </p:blipFill>
        <p:spPr>
          <a:xfrm>
            <a:off x="1701573" y="5200004"/>
            <a:ext cx="1559403" cy="197170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A1699DB-E0D1-4916-BAB6-69A9BE0308A0}"/>
              </a:ext>
            </a:extLst>
          </p:cNvPr>
          <p:cNvSpPr/>
          <p:nvPr/>
        </p:nvSpPr>
        <p:spPr>
          <a:xfrm>
            <a:off x="893445" y="4775289"/>
            <a:ext cx="8593455" cy="1704886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DFD0453-67E0-410B-BE6A-7242DDCD98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655" y="4855521"/>
            <a:ext cx="1199785" cy="1199785"/>
          </a:xfrm>
          <a:prstGeom prst="rect">
            <a:avLst/>
          </a:prstGeom>
        </p:spPr>
      </p:pic>
      <p:pic>
        <p:nvPicPr>
          <p:cNvPr id="22" name="図 21" descr="文字と絵が描かれた絵&#10;&#10;低い精度で自動的に生成された説明">
            <a:extLst>
              <a:ext uri="{FF2B5EF4-FFF2-40B4-BE49-F238E27FC236}">
                <a16:creationId xmlns:a16="http://schemas.microsoft.com/office/drawing/2014/main" id="{CEE403B4-F97E-4A4D-8DF9-CEE960E61BE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451" y="4805768"/>
            <a:ext cx="1268417" cy="1268417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EC22FA7-BE36-4AA4-810D-A01CAD74FD9F}"/>
              </a:ext>
            </a:extLst>
          </p:cNvPr>
          <p:cNvSpPr txBox="1"/>
          <p:nvPr/>
        </p:nvSpPr>
        <p:spPr>
          <a:xfrm>
            <a:off x="6798953" y="6036851"/>
            <a:ext cx="1469471" cy="3231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700" dirty="0"/>
              <a:t>BEAMS</a:t>
            </a:r>
            <a:r>
              <a:rPr lang="ja-JP" altLang="en-US" sz="700" dirty="0"/>
              <a:t>企画</a:t>
            </a:r>
            <a:br>
              <a:rPr lang="ja-JP" altLang="en-US" sz="700" dirty="0"/>
            </a:br>
            <a:r>
              <a:rPr lang="ja-JP" altLang="en-US" sz="700" dirty="0"/>
              <a:t>マーベルスタジオコラボグッズ</a:t>
            </a:r>
            <a:r>
              <a:rPr lang="en-US" altLang="ja-JP" sz="700" dirty="0"/>
              <a:t>/</a:t>
            </a:r>
            <a:br>
              <a:rPr lang="ja-JP" altLang="en-US" sz="700" dirty="0"/>
            </a:br>
            <a:r>
              <a:rPr lang="en-US" altLang="ja-JP" sz="700" dirty="0"/>
              <a:t>T</a:t>
            </a:r>
            <a:r>
              <a:rPr lang="ja-JP" altLang="en-US" sz="700" dirty="0"/>
              <a:t>シャツなど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5330F4D-0004-40B0-AEF5-787395D8E2D6}"/>
              </a:ext>
            </a:extLst>
          </p:cNvPr>
          <p:cNvSpPr txBox="1"/>
          <p:nvPr/>
        </p:nvSpPr>
        <p:spPr>
          <a:xfrm>
            <a:off x="8405769" y="6059636"/>
            <a:ext cx="994946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700" dirty="0"/>
              <a:t>桑田佳祐</a:t>
            </a:r>
            <a:r>
              <a:rPr lang="en-US" altLang="ja-JP" sz="700" dirty="0"/>
              <a:t>/</a:t>
            </a:r>
            <a:br>
              <a:rPr lang="ja-JP" altLang="en-US" sz="700" dirty="0"/>
            </a:br>
            <a:r>
              <a:rPr lang="ja-JP" altLang="en-US" sz="700" dirty="0"/>
              <a:t>シングルジャケット</a:t>
            </a:r>
          </a:p>
        </p:txBody>
      </p:sp>
      <p:pic>
        <p:nvPicPr>
          <p:cNvPr id="31" name="図 30" descr="テキスト, 手紙&#10;&#10;自動的に生成された説明">
            <a:extLst>
              <a:ext uri="{FF2B5EF4-FFF2-40B4-BE49-F238E27FC236}">
                <a16:creationId xmlns:a16="http://schemas.microsoft.com/office/drawing/2014/main" id="{406D4A5A-C442-4E5C-B5E1-0B95A81FC63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8592" y="4840923"/>
            <a:ext cx="658683" cy="275733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3BFF15D-7DD5-4979-B4E9-63AFA6339612}"/>
              </a:ext>
            </a:extLst>
          </p:cNvPr>
          <p:cNvSpPr txBox="1"/>
          <p:nvPr/>
        </p:nvSpPr>
        <p:spPr>
          <a:xfrm>
            <a:off x="1725185" y="5421362"/>
            <a:ext cx="297942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i="0" dirty="0">
                <a:solidFill>
                  <a:srgbClr val="3A3A3A"/>
                </a:solidFill>
                <a:effectLst/>
                <a:latin typeface="+mn-ea"/>
              </a:rPr>
              <a:t>岡山県倉敷市在住。フリーランスのイラストレーターとして広告、書籍、</a:t>
            </a:r>
            <a:r>
              <a:rPr lang="en-US" altLang="ja-JP" sz="900" i="0" dirty="0">
                <a:solidFill>
                  <a:srgbClr val="3A3A3A"/>
                </a:solidFill>
                <a:effectLst/>
                <a:latin typeface="+mn-ea"/>
              </a:rPr>
              <a:t>WEB</a:t>
            </a:r>
            <a:r>
              <a:rPr lang="ja-JP" altLang="en-US" sz="900" i="0" dirty="0">
                <a:solidFill>
                  <a:srgbClr val="3A3A3A"/>
                </a:solidFill>
                <a:effectLst/>
                <a:latin typeface="+mn-ea"/>
              </a:rPr>
              <a:t>、ファッションブランドとのコラボレーションなど様々な媒体で活動。</a:t>
            </a:r>
            <a:endParaRPr lang="ja-JP" altLang="en-US" sz="900" dirty="0">
              <a:latin typeface="+mn-ea"/>
            </a:endParaRPr>
          </a:p>
        </p:txBody>
      </p:sp>
      <p:pic>
        <p:nvPicPr>
          <p:cNvPr id="10" name="図 9" descr="テキスト, ホワイトボード&#10;&#10;中程度の精度で自動的に生成された説明">
            <a:extLst>
              <a:ext uri="{FF2B5EF4-FFF2-40B4-BE49-F238E27FC236}">
                <a16:creationId xmlns:a16="http://schemas.microsoft.com/office/drawing/2014/main" id="{9BDF6F8A-51D7-450A-93F7-3150BDBB46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53" y="4922203"/>
            <a:ext cx="1082820" cy="108282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EDC0903-1BD1-4E01-9821-E3D0E50D82E5}"/>
              </a:ext>
            </a:extLst>
          </p:cNvPr>
          <p:cNvSpPr txBox="1"/>
          <p:nvPr/>
        </p:nvSpPr>
        <p:spPr>
          <a:xfrm>
            <a:off x="5348955" y="6036851"/>
            <a:ext cx="1353052" cy="3231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700" dirty="0"/>
              <a:t>ロルバーン</a:t>
            </a:r>
            <a:br>
              <a:rPr lang="ja-JP" altLang="en-US" sz="700" dirty="0"/>
            </a:br>
            <a:r>
              <a:rPr lang="ja-JP" altLang="en-US" sz="700" dirty="0"/>
              <a:t>アーティストコラボシリーズ</a:t>
            </a:r>
            <a:r>
              <a:rPr lang="en-US" altLang="ja-JP" sz="700" dirty="0"/>
              <a:t>/</a:t>
            </a:r>
            <a:br>
              <a:rPr lang="ja-JP" altLang="en-US" sz="700" dirty="0"/>
            </a:br>
            <a:r>
              <a:rPr lang="ja-JP" altLang="en-US" sz="700" dirty="0"/>
              <a:t>ノート</a:t>
            </a:r>
          </a:p>
        </p:txBody>
      </p:sp>
    </p:spTree>
    <p:extLst>
      <p:ext uri="{BB962C8B-B14F-4D97-AF65-F5344CB8AC3E}">
        <p14:creationId xmlns:p14="http://schemas.microsoft.com/office/powerpoint/2010/main" val="314182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2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F63E6A8-1061-4B26-8B64-CCA9DA2AE74C}"/>
              </a:ext>
            </a:extLst>
          </p:cNvPr>
          <p:cNvSpPr txBox="1"/>
          <p:nvPr/>
        </p:nvSpPr>
        <p:spPr bwMode="auto">
          <a:xfrm>
            <a:off x="1940642" y="612490"/>
            <a:ext cx="4403980" cy="53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限定ギフトセット発売</a:t>
            </a: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FAC349EF-08D5-41EC-970E-6D18FA8B5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633" y="1376535"/>
            <a:ext cx="3148013" cy="366713"/>
          </a:xfrm>
          <a:prstGeom prst="rect">
            <a:avLst/>
          </a:prstGeom>
        </p:spPr>
      </p:pic>
      <p:pic>
        <p:nvPicPr>
          <p:cNvPr id="4" name="図 3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A2D4EFA7-A42F-4079-8618-F091E0FAAE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0" y="2326595"/>
            <a:ext cx="8572500" cy="2971800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0057404-F931-467C-BD3E-EBAE121A5B2B}"/>
              </a:ext>
            </a:extLst>
          </p:cNvPr>
          <p:cNvSpPr txBox="1"/>
          <p:nvPr/>
        </p:nvSpPr>
        <p:spPr>
          <a:xfrm>
            <a:off x="793975" y="1811729"/>
            <a:ext cx="6032151" cy="30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1600"/>
              </a:lnSpc>
              <a:defRPr kumimoji="1" sz="110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defRPr>
            </a:lvl1pPr>
          </a:lstStyle>
          <a:p>
            <a:r>
              <a:rPr lang="en-US" altLang="ja-JP" dirty="0"/>
              <a:t>1 </a:t>
            </a:r>
            <a:r>
              <a:rPr lang="ja-JP" altLang="en-US" dirty="0"/>
              <a:t>本買うと１枚もらえる！パッケージ裏面に貼付け可能のメッセージシールがセットに同梱。</a:t>
            </a:r>
          </a:p>
        </p:txBody>
      </p:sp>
    </p:spTree>
    <p:extLst>
      <p:ext uri="{BB962C8B-B14F-4D97-AF65-F5344CB8AC3E}">
        <p14:creationId xmlns:p14="http://schemas.microsoft.com/office/powerpoint/2010/main" val="1823535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3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F63E6A8-1061-4B26-8B64-CCA9DA2AE74C}"/>
              </a:ext>
            </a:extLst>
          </p:cNvPr>
          <p:cNvSpPr txBox="1"/>
          <p:nvPr/>
        </p:nvSpPr>
        <p:spPr bwMode="auto">
          <a:xfrm>
            <a:off x="1940642" y="612490"/>
            <a:ext cx="4403980" cy="53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en-US" altLang="ja-JP" sz="2400" dirty="0"/>
              <a:t>SNS</a:t>
            </a:r>
            <a:r>
              <a:rPr lang="ja-JP" altLang="en-US" sz="2400" dirty="0"/>
              <a:t>プロモーション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5A51DD7-C32D-44B2-BFA6-9E2659A44DB7}"/>
              </a:ext>
            </a:extLst>
          </p:cNvPr>
          <p:cNvSpPr/>
          <p:nvPr/>
        </p:nvSpPr>
        <p:spPr>
          <a:xfrm>
            <a:off x="1228725" y="1583645"/>
            <a:ext cx="8233093" cy="4501243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 descr="テキスト, 手紙&#10;&#10;自動的に生成された説明">
            <a:extLst>
              <a:ext uri="{FF2B5EF4-FFF2-40B4-BE49-F238E27FC236}">
                <a16:creationId xmlns:a16="http://schemas.microsoft.com/office/drawing/2014/main" id="{E46E7F75-D1DD-4D62-83F3-0974F384C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3278" y="1885027"/>
            <a:ext cx="7664060" cy="1030893"/>
          </a:xfrm>
          <a:prstGeom prst="rect">
            <a:avLst/>
          </a:prstGeom>
        </p:spPr>
      </p:pic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3DBC320-BD21-4B67-A46D-8AACF661D6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4580" y="3236005"/>
            <a:ext cx="7303199" cy="24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30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</TotalTime>
  <Words>548</Words>
  <Application>Microsoft Office PowerPoint</Application>
  <PresentationFormat>ユーザー設定</PresentationFormat>
  <Paragraphs>57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4" baseType="lpstr">
      <vt:lpstr>A-OTF UD新ゴ Pr6 L</vt:lpstr>
      <vt:lpstr>A-OTF UD新ゴ Pr6N DB</vt:lpstr>
      <vt:lpstr>A-OTF UD新ゴ Pr6N M</vt:lpstr>
      <vt:lpstr>A-OTF UD新ゴ Pro DB</vt:lpstr>
      <vt:lpstr>A-OTF UD新ゴ Pro L</vt:lpstr>
      <vt:lpstr>A-OTF 新ゴ Pr6 DB</vt:lpstr>
      <vt:lpstr>A-OTF 新ゴ Pr6 L</vt:lpstr>
      <vt:lpstr>Noto Sans JP</vt:lpstr>
      <vt:lpstr>游ゴシック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21</cp:revision>
  <dcterms:created xsi:type="dcterms:W3CDTF">2021-08-15T19:14:31Z</dcterms:created>
  <dcterms:modified xsi:type="dcterms:W3CDTF">2021-08-29T12:42:18Z</dcterms:modified>
</cp:coreProperties>
</file>