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3" r:id="rId4"/>
    <p:sldId id="274" r:id="rId5"/>
    <p:sldId id="275" r:id="rId6"/>
    <p:sldId id="276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32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467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407" userDrawn="1">
          <p15:clr>
            <a:srgbClr val="A4A3A4"/>
          </p15:clr>
        </p15:guide>
        <p15:guide id="39" pos="3273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899" autoAdjust="0"/>
  </p:normalViewPr>
  <p:slideViewPr>
    <p:cSldViewPr snapToGrid="0" showGuides="1">
      <p:cViewPr>
        <p:scale>
          <a:sx n="66" d="100"/>
          <a:sy n="66" d="100"/>
        </p:scale>
        <p:origin x="523" y="197"/>
      </p:cViewPr>
      <p:guideLst>
        <p:guide orient="horz" pos="3521"/>
        <p:guide pos="6902"/>
        <p:guide orient="horz" pos="4201"/>
        <p:guide pos="211"/>
        <p:guide pos="7446"/>
        <p:guide orient="horz" pos="3816"/>
        <p:guide orient="horz" pos="232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790"/>
        <p:guide pos="3613"/>
        <p:guide pos="4067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2886"/>
        <p:guide pos="4679"/>
        <p:guide orient="horz" pos="2500"/>
        <p:guide pos="4407"/>
        <p:guide pos="3273"/>
        <p:guide pos="892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hyperlink" Target="https://online-exhibition.mpuni.co.jp/2021/jetstream/sxe3-507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7DF9E0DB-4D1E-48F8-8BBF-80BC841092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5408613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EA526402-73DA-47B7-A1F8-C3590DF3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3" y="342303"/>
            <a:ext cx="2361905" cy="3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931B064-D60B-46AD-B597-470328D3C48C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27" name="図 2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791D0C9E-7962-4763-A612-892C79A97D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227" y="1461662"/>
            <a:ext cx="3768766" cy="2033937"/>
          </a:xfrm>
          <a:prstGeom prst="rect">
            <a:avLst/>
          </a:prstGeom>
        </p:spPr>
      </p:pic>
      <p:pic>
        <p:nvPicPr>
          <p:cNvPr id="28" name="図 27" descr="グラフ, 円グラフ&#10;&#10;自動的に生成された説明">
            <a:extLst>
              <a:ext uri="{FF2B5EF4-FFF2-40B4-BE49-F238E27FC236}">
                <a16:creationId xmlns:a16="http://schemas.microsoft.com/office/drawing/2014/main" id="{DE42A0F9-4A00-4A90-B3FD-DF2213F258F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1157" y="4325691"/>
            <a:ext cx="3350222" cy="1810795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A54329B-B906-49F4-A6D9-C9895BE67CC2}"/>
              </a:ext>
            </a:extLst>
          </p:cNvPr>
          <p:cNvSpPr txBox="1"/>
          <p:nvPr/>
        </p:nvSpPr>
        <p:spPr>
          <a:xfrm>
            <a:off x="1139328" y="1307078"/>
            <a:ext cx="4876381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確かな技術力でお客様との信頼を築いた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。デジタルの普及や社会環境の変化で筆記具の役割が変わっても、常に「書くこと」を通じ、日常に豊かさを感じてもらえるように。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は、もっと身近で、使い続けたくなるブランドへ成長します。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まずは機能的で人気高い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色ボールペンに、さらなる利便性・環境意識をプラスした新商品を投入します。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CCFD4B1-FAC2-47DC-91D2-4EBE1F65D53E}"/>
              </a:ext>
            </a:extLst>
          </p:cNvPr>
          <p:cNvSpPr txBox="1"/>
          <p:nvPr/>
        </p:nvSpPr>
        <p:spPr>
          <a:xfrm>
            <a:off x="1138082" y="3849942"/>
            <a:ext cx="4876381" cy="144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は、連続油性ボールペン売上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No.1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！国内発売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15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周年。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軸機能やデザイン、サブブランドなど、幅広いラインナップでニーズに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応えてきました。今回は、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JETSTREAM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の中でも人気の高い</a:t>
            </a:r>
          </a:p>
          <a:p>
            <a:pPr>
              <a:lnSpc>
                <a:spcPct val="150000"/>
              </a:lnSpc>
            </a:pP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色ボールペンを進化させます。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676D11B-C84A-4B13-B624-7344350B30D8}"/>
              </a:ext>
            </a:extLst>
          </p:cNvPr>
          <p:cNvSpPr txBox="1"/>
          <p:nvPr/>
        </p:nvSpPr>
        <p:spPr>
          <a:xfrm>
            <a:off x="7582256" y="4076408"/>
            <a:ext cx="19351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A-OTF UD新ゴ Pro M" panose="020B0500000000000000" pitchFamily="34" charset="-128"/>
                <a:ea typeface="A-OTF UD新ゴ Pro M" panose="020B0500000000000000" pitchFamily="34" charset="-128"/>
              </a:rPr>
              <a:t>多色多機能ペン　売上構成比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931B064-D60B-46AD-B597-470328D3C48C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47C951F5-5422-42DA-9952-0BA0F563FD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067" y="3999685"/>
            <a:ext cx="2800350" cy="666750"/>
          </a:xfrm>
          <a:prstGeom prst="rect">
            <a:avLst/>
          </a:prstGeom>
        </p:spPr>
      </p:pic>
      <p:pic>
        <p:nvPicPr>
          <p:cNvPr id="21" name="図 20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49CE4A69-10F4-46B3-9A56-ACA20F31F0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416" y="4009476"/>
            <a:ext cx="2800350" cy="66675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6142163-94AA-45C7-B4E7-3E239F6EBB7D}"/>
              </a:ext>
            </a:extLst>
          </p:cNvPr>
          <p:cNvSpPr txBox="1"/>
          <p:nvPr/>
        </p:nvSpPr>
        <p:spPr>
          <a:xfrm>
            <a:off x="2348323" y="5017039"/>
            <a:ext cx="1644183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b="0" dirty="0"/>
              <a:t> </a:t>
            </a:r>
            <a:r>
              <a:rPr lang="en-US" altLang="ja-JP" sz="1400" b="0" dirty="0"/>
              <a:t>1</a:t>
            </a:r>
            <a:r>
              <a:rPr lang="ja-JP" altLang="en-US" sz="1400" b="0" dirty="0"/>
              <a:t>本 参考価格 </a:t>
            </a:r>
            <a:endParaRPr lang="en-US" altLang="ja-JP" sz="1400" b="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4C0FF63-16BE-4991-A51A-CA5F730B6610}"/>
              </a:ext>
            </a:extLst>
          </p:cNvPr>
          <p:cNvSpPr/>
          <p:nvPr/>
        </p:nvSpPr>
        <p:spPr>
          <a:xfrm>
            <a:off x="6999468" y="5019795"/>
            <a:ext cx="2880000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BA6933C-E74B-4AD6-A321-D375D9828BF0}"/>
              </a:ext>
            </a:extLst>
          </p:cNvPr>
          <p:cNvSpPr txBox="1"/>
          <p:nvPr/>
        </p:nvSpPr>
        <p:spPr>
          <a:xfrm>
            <a:off x="2420842" y="5176423"/>
            <a:ext cx="27003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￥</a:t>
            </a:r>
            <a:r>
              <a:rPr lang="en-US" altLang="ja-JP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550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500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pPr algn="l"/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・</a:t>
            </a:r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0.7mm</a:t>
            </a:r>
            <a:b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インク色：黒・赤・青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F317E04-2ED4-4953-B2E8-48A4FCD7C27E}"/>
              </a:ext>
            </a:extLst>
          </p:cNvPr>
          <p:cNvSpPr txBox="1"/>
          <p:nvPr/>
        </p:nvSpPr>
        <p:spPr>
          <a:xfrm>
            <a:off x="7103191" y="5176423"/>
            <a:ext cx="27003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¥143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130</a:t>
            </a:r>
            <a:r>
              <a:rPr lang="ja-JP" altLang="en-US" sz="16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・</a:t>
            </a:r>
            <a:r>
              <a:rPr lang="en-US" altLang="ja-JP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0.7mm</a:t>
            </a:r>
            <a:endParaRPr lang="ja-JP" altLang="en-US" sz="14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インク色：黒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1FDE812-3B88-45AE-9B89-0A2948DF5723}"/>
              </a:ext>
            </a:extLst>
          </p:cNvPr>
          <p:cNvSpPr/>
          <p:nvPr/>
        </p:nvSpPr>
        <p:spPr>
          <a:xfrm>
            <a:off x="2318192" y="5019795"/>
            <a:ext cx="2880000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8141DAD-DBB3-4810-B169-30667723023D}"/>
              </a:ext>
            </a:extLst>
          </p:cNvPr>
          <p:cNvSpPr txBox="1"/>
          <p:nvPr/>
        </p:nvSpPr>
        <p:spPr>
          <a:xfrm>
            <a:off x="7007254" y="5017039"/>
            <a:ext cx="1449334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b="0" dirty="0"/>
              <a:t> </a:t>
            </a:r>
            <a:r>
              <a:rPr lang="en-US" altLang="ja-JP" sz="1400" b="0" dirty="0"/>
              <a:t>1</a:t>
            </a:r>
            <a:r>
              <a:rPr lang="ja-JP" altLang="en-US" sz="1400" b="0" dirty="0"/>
              <a:t>本 参考価格 </a:t>
            </a:r>
            <a:endParaRPr lang="en-US" altLang="ja-JP" sz="1400" b="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8B56C97-8033-4461-8B9C-896B55D07C91}"/>
              </a:ext>
            </a:extLst>
          </p:cNvPr>
          <p:cNvSpPr txBox="1"/>
          <p:nvPr/>
        </p:nvSpPr>
        <p:spPr>
          <a:xfrm>
            <a:off x="2215927" y="4598814"/>
            <a:ext cx="153628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1400" dirty="0"/>
              <a:t>3</a:t>
            </a:r>
            <a:r>
              <a:rPr lang="ja-JP" altLang="en-US" sz="1400" dirty="0"/>
              <a:t>色ボールペン </a:t>
            </a:r>
            <a:endParaRPr lang="en-US" altLang="ja-JP" sz="14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7954E46-8991-43DD-85F9-3EE91263A887}"/>
              </a:ext>
            </a:extLst>
          </p:cNvPr>
          <p:cNvSpPr txBox="1"/>
          <p:nvPr/>
        </p:nvSpPr>
        <p:spPr>
          <a:xfrm>
            <a:off x="6862401" y="4598814"/>
            <a:ext cx="153628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リフィル </a:t>
            </a:r>
            <a:endParaRPr lang="en-US" altLang="ja-JP" sz="1400" dirty="0"/>
          </a:p>
        </p:txBody>
      </p:sp>
      <p:pic>
        <p:nvPicPr>
          <p:cNvPr id="4" name="図 3" descr="屋内, 座る, 束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A7E056E3-AF84-4376-8266-D57FADB0DEF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" t="5978" r="27" b="8077"/>
          <a:stretch/>
        </p:blipFill>
        <p:spPr>
          <a:xfrm>
            <a:off x="1309867" y="1281244"/>
            <a:ext cx="9593903" cy="2544300"/>
          </a:xfrm>
          <a:prstGeom prst="rect">
            <a:avLst/>
          </a:prstGeom>
        </p:spPr>
      </p:pic>
      <p:pic>
        <p:nvPicPr>
          <p:cNvPr id="54" name="図 53" descr="図形&#10;&#10;中程度の精度で自動的に生成された説明">
            <a:hlinkClick r:id="rId9"/>
            <a:extLst>
              <a:ext uri="{FF2B5EF4-FFF2-40B4-BE49-F238E27FC236}">
                <a16:creationId xmlns:a16="http://schemas.microsoft.com/office/drawing/2014/main" id="{4534350D-361F-4379-A08D-0FBC11C953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309" y="4552929"/>
            <a:ext cx="1407635" cy="4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80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959E66F-ACB8-4E36-9F14-4FAD8D70BE23}"/>
              </a:ext>
            </a:extLst>
          </p:cNvPr>
          <p:cNvSpPr txBox="1"/>
          <p:nvPr/>
        </p:nvSpPr>
        <p:spPr bwMode="auto">
          <a:xfrm>
            <a:off x="960649" y="5245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49D3981-DE62-4C6E-A88A-B03856074477}"/>
              </a:ext>
            </a:extLst>
          </p:cNvPr>
          <p:cNvSpPr txBox="1"/>
          <p:nvPr/>
        </p:nvSpPr>
        <p:spPr>
          <a:xfrm>
            <a:off x="1148872" y="1300497"/>
            <a:ext cx="1232632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●機能</a:t>
            </a:r>
          </a:p>
        </p:txBody>
      </p:sp>
      <p:pic>
        <p:nvPicPr>
          <p:cNvPr id="29" name="図 28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FB9FCF80-8495-45FD-BB95-E62C6B3A85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123" y="1795861"/>
            <a:ext cx="1791653" cy="1823085"/>
          </a:xfrm>
          <a:prstGeom prst="rect">
            <a:avLst/>
          </a:prstGeom>
        </p:spPr>
      </p:pic>
      <p:pic>
        <p:nvPicPr>
          <p:cNvPr id="30" name="図 29" descr="手に持ったタバコ&#10;&#10;中程度の精度で自動的に生成された説明">
            <a:extLst>
              <a:ext uri="{FF2B5EF4-FFF2-40B4-BE49-F238E27FC236}">
                <a16:creationId xmlns:a16="http://schemas.microsoft.com/office/drawing/2014/main" id="{33971ED9-B516-4EF1-8124-F95B79BDF4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293" y="1795861"/>
            <a:ext cx="1781175" cy="1781175"/>
          </a:xfrm>
          <a:prstGeom prst="rect">
            <a:avLst/>
          </a:prstGeom>
        </p:spPr>
      </p:pic>
      <p:pic>
        <p:nvPicPr>
          <p:cNvPr id="31" name="図 3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7C6C685-5F80-454D-B72E-9794460A34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337" y="4189339"/>
            <a:ext cx="1295400" cy="1295400"/>
          </a:xfrm>
          <a:prstGeom prst="rect">
            <a:avLst/>
          </a:prstGeom>
        </p:spPr>
      </p:pic>
      <p:pic>
        <p:nvPicPr>
          <p:cNvPr id="42" name="図 41" descr="ロゴ&#10;&#10;自動的に生成された説明">
            <a:extLst>
              <a:ext uri="{FF2B5EF4-FFF2-40B4-BE49-F238E27FC236}">
                <a16:creationId xmlns:a16="http://schemas.microsoft.com/office/drawing/2014/main" id="{410C6620-F692-446A-AB96-2439048743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05" y="4193994"/>
            <a:ext cx="1295400" cy="1295400"/>
          </a:xfrm>
          <a:prstGeom prst="rect">
            <a:avLst/>
          </a:prstGeom>
        </p:spPr>
      </p:pic>
      <p:pic>
        <p:nvPicPr>
          <p:cNvPr id="43" name="図 42" descr="ポールについている&#10;&#10;中程度の精度で自動的に生成された説明">
            <a:extLst>
              <a:ext uri="{FF2B5EF4-FFF2-40B4-BE49-F238E27FC236}">
                <a16:creationId xmlns:a16="http://schemas.microsoft.com/office/drawing/2014/main" id="{FAA9D0D8-39A5-4E63-AE85-876BD21580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14" y="4188903"/>
            <a:ext cx="1295400" cy="129540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5BF1AE5-7C7D-40DC-BCC1-ABEB7518607A}"/>
              </a:ext>
            </a:extLst>
          </p:cNvPr>
          <p:cNvSpPr txBox="1"/>
          <p:nvPr/>
        </p:nvSpPr>
        <p:spPr>
          <a:xfrm>
            <a:off x="3057980" y="2183927"/>
            <a:ext cx="299810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黒インク量を</a:t>
            </a:r>
            <a:r>
              <a:rPr kumimoji="1" lang="en-US" altLang="ja-JP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70%</a:t>
            </a:r>
            <a:r>
              <a:rPr kumimoji="1"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増量！赤・青インクよりたっぷり入っているから、インク交換の手間やインク切れの心配が減ります。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6BFA10B-6ED7-4EB9-9DB5-C88F10BCF659}"/>
              </a:ext>
            </a:extLst>
          </p:cNvPr>
          <p:cNvSpPr txBox="1"/>
          <p:nvPr/>
        </p:nvSpPr>
        <p:spPr>
          <a:xfrm>
            <a:off x="3050254" y="1728595"/>
            <a:ext cx="3227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r>
              <a:rPr lang="ja-JP" altLang="en-US" dirty="0"/>
              <a:t>黒インク</a:t>
            </a:r>
            <a:r>
              <a:rPr lang="en-US" altLang="ja-JP" dirty="0"/>
              <a:t>70%</a:t>
            </a:r>
            <a:r>
              <a:rPr lang="ja-JP" altLang="en-US" dirty="0"/>
              <a:t>増量 </a:t>
            </a:r>
            <a:r>
              <a:rPr lang="en-US" altLang="ja-JP" dirty="0"/>
              <a:t>"</a:t>
            </a:r>
            <a:r>
              <a:rPr lang="ja-JP" altLang="en-US" dirty="0"/>
              <a:t>長持ちリフィル</a:t>
            </a:r>
            <a:r>
              <a:rPr lang="en-US" altLang="ja-JP" dirty="0"/>
              <a:t>"</a:t>
            </a:r>
            <a:endParaRPr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4867CBD-25C9-452F-817C-60BDEE01DAE0}"/>
              </a:ext>
            </a:extLst>
          </p:cNvPr>
          <p:cNvSpPr txBox="1"/>
          <p:nvPr/>
        </p:nvSpPr>
        <p:spPr>
          <a:xfrm>
            <a:off x="8533238" y="1728595"/>
            <a:ext cx="2176425" cy="307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迷わず黒が使える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348BE-835D-4DEB-9832-2D3FFA0292F6}"/>
              </a:ext>
            </a:extLst>
          </p:cNvPr>
          <p:cNvSpPr txBox="1"/>
          <p:nvPr/>
        </p:nvSpPr>
        <p:spPr>
          <a:xfrm>
            <a:off x="8546139" y="2183927"/>
            <a:ext cx="2340834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黒がノックしやすい！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新開発した天面ノックの構造により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単色ボールペンと同じ使い心地。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すぐ使いたい時も迷わずノック</a:t>
            </a:r>
          </a:p>
          <a:p>
            <a:r>
              <a:rPr lang="ja-JP" altLang="en-US" sz="105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できます。</a:t>
            </a:r>
          </a:p>
        </p:txBody>
      </p:sp>
      <p:pic>
        <p:nvPicPr>
          <p:cNvPr id="49" name="図 4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62CB6726-ED68-424C-9F5C-BB5212AFC4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93" y="3662575"/>
            <a:ext cx="395829" cy="395829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CFEA8A1-9758-429E-A5D9-B8A309D6404C}"/>
              </a:ext>
            </a:extLst>
          </p:cNvPr>
          <p:cNvSpPr txBox="1"/>
          <p:nvPr/>
        </p:nvSpPr>
        <p:spPr>
          <a:xfrm>
            <a:off x="1961496" y="5494951"/>
            <a:ext cx="1577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金属補強クリップ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2E843A3-3A8A-4D97-AC14-C342FAC500AB}"/>
              </a:ext>
            </a:extLst>
          </p:cNvPr>
          <p:cNvSpPr txBox="1"/>
          <p:nvPr/>
        </p:nvSpPr>
        <p:spPr>
          <a:xfrm>
            <a:off x="5422940" y="5494951"/>
            <a:ext cx="1364829" cy="2858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減プラリフィル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44948F6-B65C-4569-B080-7BC9EB0A20B8}"/>
              </a:ext>
            </a:extLst>
          </p:cNvPr>
          <p:cNvSpPr txBox="1"/>
          <p:nvPr/>
        </p:nvSpPr>
        <p:spPr>
          <a:xfrm>
            <a:off x="8098337" y="5494951"/>
            <a:ext cx="2592842" cy="285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defRPr>
            </a:lvl1pPr>
          </a:lstStyle>
          <a:p>
            <a:pPr algn="ctr"/>
            <a:r>
              <a:rPr lang="ja-JP" altLang="en-US" sz="1200" dirty="0"/>
              <a:t>新リフィルは紙パッケージを採用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2FA36C0-9AF2-4A68-A9DD-6981DC45A332}"/>
              </a:ext>
            </a:extLst>
          </p:cNvPr>
          <p:cNvSpPr txBox="1"/>
          <p:nvPr/>
        </p:nvSpPr>
        <p:spPr>
          <a:xfrm>
            <a:off x="8279221" y="5727639"/>
            <a:ext cx="24099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en-US" altLang="ja-JP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SXRML</a:t>
            </a:r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のパッケージは、使用時に棄てられる</a:t>
            </a:r>
            <a:endParaRPr lang="en-US" altLang="ja-JP" sz="800" dirty="0"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ことを想定し、プラスチックごみを増やさない紙製のパッケージを採用します。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99826C8-C793-4380-90C1-38816FCDDB4E}"/>
              </a:ext>
            </a:extLst>
          </p:cNvPr>
          <p:cNvSpPr txBox="1"/>
          <p:nvPr/>
        </p:nvSpPr>
        <p:spPr>
          <a:xfrm>
            <a:off x="4848563" y="5727639"/>
            <a:ext cx="2723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プラスチック使用料</a:t>
            </a:r>
            <a:r>
              <a:rPr lang="en-US" altLang="ja-JP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30%DOWN</a:t>
            </a:r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！外寸は従来通りで、ジェットストリー多色・多機能と互換性があります。</a:t>
            </a:r>
            <a:endParaRPr lang="en-US" altLang="ja-JP" sz="800" dirty="0"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お手持ちの軸にセットするだけで黒インク</a:t>
            </a:r>
            <a:r>
              <a:rPr lang="en-US" altLang="ja-JP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70%</a:t>
            </a:r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増量</a:t>
            </a:r>
            <a:endParaRPr lang="en-US" altLang="ja-JP" sz="800" dirty="0"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タイプにできます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025530BE-937C-44B5-9867-D8254BD36B85}"/>
              </a:ext>
            </a:extLst>
          </p:cNvPr>
          <p:cNvSpPr txBox="1"/>
          <p:nvPr/>
        </p:nvSpPr>
        <p:spPr>
          <a:xfrm>
            <a:off x="1958413" y="5727639"/>
            <a:ext cx="1689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kumimoji="1"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ロングライフな</a:t>
            </a:r>
            <a:r>
              <a:rPr lang="en-US" altLang="ja-JP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1</a:t>
            </a:r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本！軸本体や</a:t>
            </a:r>
          </a:p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クリップの強度を向上し、長く</a:t>
            </a:r>
          </a:p>
          <a:p>
            <a:r>
              <a:rPr lang="ja-JP" altLang="en-US" sz="800" dirty="0"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使える軸設計としました。</a:t>
            </a: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CACB787-9380-470A-B0F4-7A7394441DF8}"/>
              </a:ext>
            </a:extLst>
          </p:cNvPr>
          <p:cNvSpPr/>
          <p:nvPr/>
        </p:nvSpPr>
        <p:spPr>
          <a:xfrm>
            <a:off x="1419553" y="3871456"/>
            <a:ext cx="414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7CE719A4-0B3C-4E74-9E7F-D02977BE36BF}"/>
              </a:ext>
            </a:extLst>
          </p:cNvPr>
          <p:cNvSpPr/>
          <p:nvPr/>
        </p:nvSpPr>
        <p:spPr>
          <a:xfrm>
            <a:off x="6640835" y="3871456"/>
            <a:ext cx="4140000" cy="0"/>
          </a:xfrm>
          <a:custGeom>
            <a:avLst/>
            <a:gdLst>
              <a:gd name="connsiteX0" fmla="*/ 0 w 3715473"/>
              <a:gd name="connsiteY0" fmla="*/ 0 h 0"/>
              <a:gd name="connsiteX1" fmla="*/ 3715473 w 37154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5473">
                <a:moveTo>
                  <a:pt x="0" y="0"/>
                </a:moveTo>
                <a:lnTo>
                  <a:pt x="3715473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807200-60CA-442C-80FC-1473BFB6691D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A067A03C-69BF-4D75-83A4-54C8744AB4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0F819FC2-E334-4A4F-962D-76C844D3F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699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D19AF50-0C9F-494A-91F4-126D1B6A328A}"/>
              </a:ext>
            </a:extLst>
          </p:cNvPr>
          <p:cNvSpPr txBox="1"/>
          <p:nvPr/>
        </p:nvSpPr>
        <p:spPr bwMode="auto">
          <a:xfrm>
            <a:off x="951206" y="504545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36" name="図 35" descr="白い背景にあるペン&#10;&#10;自動的に生成された説明">
            <a:extLst>
              <a:ext uri="{FF2B5EF4-FFF2-40B4-BE49-F238E27FC236}">
                <a16:creationId xmlns:a16="http://schemas.microsoft.com/office/drawing/2014/main" id="{25F00F75-5EDA-4ADD-BF80-CBA1DD62C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6" t="9860" r="34845" b="9471"/>
          <a:stretch/>
        </p:blipFill>
        <p:spPr>
          <a:xfrm>
            <a:off x="1726255" y="1425015"/>
            <a:ext cx="2604739" cy="2214880"/>
          </a:xfrm>
          <a:prstGeom prst="rect">
            <a:avLst/>
          </a:prstGeom>
        </p:spPr>
      </p:pic>
      <p:pic>
        <p:nvPicPr>
          <p:cNvPr id="37" name="図 36" descr="白い背景にあるペン&#10;&#10;自動的に生成された説明">
            <a:extLst>
              <a:ext uri="{FF2B5EF4-FFF2-40B4-BE49-F238E27FC236}">
                <a16:creationId xmlns:a16="http://schemas.microsoft.com/office/drawing/2014/main" id="{C4879DA0-1D08-41D8-A689-2E4DD0A58F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22194" r="33998" b="19337"/>
          <a:stretch/>
        </p:blipFill>
        <p:spPr>
          <a:xfrm>
            <a:off x="6769300" y="4558630"/>
            <a:ext cx="2668840" cy="1605384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2493846-D79D-4156-ACCA-F68512F20085}"/>
              </a:ext>
            </a:extLst>
          </p:cNvPr>
          <p:cNvSpPr txBox="1"/>
          <p:nvPr/>
        </p:nvSpPr>
        <p:spPr>
          <a:xfrm>
            <a:off x="5378196" y="1401341"/>
            <a:ext cx="494642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色ボールペン 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（全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5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色）</a:t>
            </a:r>
          </a:p>
          <a:p>
            <a:pPr algn="l"/>
            <a:endParaRPr lang="ja-JP" altLang="en-US" sz="13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/>
            <a:r>
              <a:rPr lang="ja-JP" altLang="en-US" sz="12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ブラック／ホワイト／アイスブルー／ベリーピンク／グレージュ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CD1F4C2-F5C1-4F86-AA6F-CB9225862897}"/>
              </a:ext>
            </a:extLst>
          </p:cNvPr>
          <p:cNvSpPr txBox="1"/>
          <p:nvPr/>
        </p:nvSpPr>
        <p:spPr>
          <a:xfrm>
            <a:off x="3125483" y="4508480"/>
            <a:ext cx="379056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色ボールペン 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0.7mm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（全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</a:t>
            </a:r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色）</a:t>
            </a:r>
          </a:p>
          <a:p>
            <a:endParaRPr lang="ja-JP" altLang="en-US" sz="13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r>
              <a:rPr lang="ja-JP" altLang="en-US" sz="12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ネイビー／ダークオリーブ／レモンイエロー</a:t>
            </a:r>
          </a:p>
        </p:txBody>
      </p:sp>
      <p:pic>
        <p:nvPicPr>
          <p:cNvPr id="40" name="図 39" descr="白い背景にあるペン&#10;&#10;自動的に生成された説明">
            <a:extLst>
              <a:ext uri="{FF2B5EF4-FFF2-40B4-BE49-F238E27FC236}">
                <a16:creationId xmlns:a16="http://schemas.microsoft.com/office/drawing/2014/main" id="{BA3BCCF1-161B-4A47-A398-479945F1F8D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0018" y="1457624"/>
            <a:ext cx="962694" cy="2214880"/>
          </a:xfrm>
          <a:prstGeom prst="rect">
            <a:avLst/>
          </a:prstGeom>
        </p:spPr>
      </p:pic>
      <p:pic>
        <p:nvPicPr>
          <p:cNvPr id="41" name="図 40" descr="白い背景にあるペン&#10;&#10;自動的に生成された説明">
            <a:extLst>
              <a:ext uri="{FF2B5EF4-FFF2-40B4-BE49-F238E27FC236}">
                <a16:creationId xmlns:a16="http://schemas.microsoft.com/office/drawing/2014/main" id="{842E623B-4B2E-49F5-8214-C7BD05BFF65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60719" y="4558630"/>
            <a:ext cx="1072974" cy="1605384"/>
          </a:xfrm>
          <a:prstGeom prst="rect">
            <a:avLst/>
          </a:prstGeom>
        </p:spPr>
      </p:pic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75099ED-CB26-4E37-860E-54EA7681E2AD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2967CE98-20B2-4E05-8040-729148429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7FE646F1-6B0F-462D-8261-04919727C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41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E327D389-85BC-4786-84AF-7F8C4053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AED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8A1DBB1-9BD2-40A2-ABE7-2847C20A46A7}"/>
              </a:ext>
            </a:extLst>
          </p:cNvPr>
          <p:cNvGrpSpPr/>
          <p:nvPr/>
        </p:nvGrpSpPr>
        <p:grpSpPr>
          <a:xfrm>
            <a:off x="9061142" y="6862909"/>
            <a:ext cx="2506692" cy="92183"/>
            <a:chOff x="329883" y="6600158"/>
            <a:chExt cx="2506692" cy="92183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F82DEA6-2689-4740-9666-A4815F9AD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92C92D4-A457-449A-9D96-05B7119C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F5FACA9-4ECF-4503-8880-32B4847F3412}"/>
              </a:ext>
            </a:extLst>
          </p:cNvPr>
          <p:cNvGrpSpPr/>
          <p:nvPr/>
        </p:nvGrpSpPr>
        <p:grpSpPr>
          <a:xfrm>
            <a:off x="8935023" y="595392"/>
            <a:ext cx="2439587" cy="490880"/>
            <a:chOff x="7305613" y="689372"/>
            <a:chExt cx="2439587" cy="490880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61DB5F43-5031-451C-804C-DB003CBD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372" y="689372"/>
              <a:ext cx="1817184" cy="281370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B7A1D09-6E18-4769-99C0-218F4E5E7C2B}"/>
                </a:ext>
              </a:extLst>
            </p:cNvPr>
            <p:cNvSpPr txBox="1"/>
            <p:nvPr/>
          </p:nvSpPr>
          <p:spPr>
            <a:xfrm>
              <a:off x="7305613" y="858433"/>
              <a:ext cx="2439587" cy="321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ja-JP" altLang="en-US" sz="1100" b="1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いつも、あなたに、ちょうどいい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ECA5EAD-B243-4EE3-A886-93F9F7C66E12}"/>
              </a:ext>
            </a:extLst>
          </p:cNvPr>
          <p:cNvSpPr txBox="1"/>
          <p:nvPr/>
        </p:nvSpPr>
        <p:spPr bwMode="auto">
          <a:xfrm>
            <a:off x="976617" y="525428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3D6727-E291-4F09-96FC-9D3D6B3B1696}"/>
              </a:ext>
            </a:extLst>
          </p:cNvPr>
          <p:cNvSpPr/>
          <p:nvPr/>
        </p:nvSpPr>
        <p:spPr>
          <a:xfrm>
            <a:off x="695325" y="2076717"/>
            <a:ext cx="10801344" cy="4000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A9E238-D5B2-4FB7-B870-79EA2B24D344}"/>
              </a:ext>
            </a:extLst>
          </p:cNvPr>
          <p:cNvSpPr txBox="1"/>
          <p:nvPr/>
        </p:nvSpPr>
        <p:spPr>
          <a:xfrm>
            <a:off x="1827370" y="4269655"/>
            <a:ext cx="2489063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W450×H500×D300mm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¥28,400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550FA7-4FF6-4C4E-84EB-E755AFF284A4}"/>
              </a:ext>
            </a:extLst>
          </p:cNvPr>
          <p:cNvSpPr txBox="1"/>
          <p:nvPr/>
        </p:nvSpPr>
        <p:spPr>
          <a:xfrm>
            <a:off x="5019648" y="4269655"/>
            <a:ext cx="233549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B</a:t>
            </a:r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1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¥28,400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pic>
        <p:nvPicPr>
          <p:cNvPr id="28" name="図 2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4816E3C-3C01-47A4-B810-AF19D2621C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r="20382" b="5496"/>
          <a:stretch/>
        </p:blipFill>
        <p:spPr>
          <a:xfrm>
            <a:off x="1800377" y="1522856"/>
            <a:ext cx="2354484" cy="244263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06B9A881-B35E-469B-A3F5-F0F363F42BD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0" r="31601" b="5344"/>
          <a:stretch/>
        </p:blipFill>
        <p:spPr>
          <a:xfrm>
            <a:off x="5372571" y="1514672"/>
            <a:ext cx="1459268" cy="2453065"/>
          </a:xfrm>
          <a:prstGeom prst="rect">
            <a:avLst/>
          </a:prstGeom>
        </p:spPr>
      </p:pic>
      <p:pic>
        <p:nvPicPr>
          <p:cNvPr id="30" name="図 2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577B9C1B-1793-4F84-A555-E7E97D0B6B3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4" r="32978" b="5316"/>
          <a:stretch/>
        </p:blipFill>
        <p:spPr>
          <a:xfrm>
            <a:off x="8796792" y="1521850"/>
            <a:ext cx="1252808" cy="2453797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E192801-CFEC-4960-AB0E-F8087FD0B435}"/>
              </a:ext>
            </a:extLst>
          </p:cNvPr>
          <p:cNvSpPr txBox="1"/>
          <p:nvPr/>
        </p:nvSpPr>
        <p:spPr>
          <a:xfrm>
            <a:off x="8301339" y="4269655"/>
            <a:ext cx="2545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R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¥15,200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979294-0758-4D3C-BE97-1CA5983DA58C}"/>
              </a:ext>
            </a:extLst>
          </p:cNvPr>
          <p:cNvSpPr txBox="1"/>
          <p:nvPr/>
        </p:nvSpPr>
        <p:spPr>
          <a:xfrm>
            <a:off x="1822290" y="5032398"/>
            <a:ext cx="259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000" b="1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文具・雑貨・一般店様向け</a:t>
            </a:r>
            <a:endParaRPr lang="ja-JP" altLang="en-US" sz="900" b="0" i="0" dirty="0">
              <a:solidFill>
                <a:srgbClr val="3A3A3A"/>
              </a:solidFill>
              <a:effectLst/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A0077C8-650C-41A4-BBBC-04098460BC97}"/>
              </a:ext>
            </a:extLst>
          </p:cNvPr>
          <p:cNvSpPr txBox="1"/>
          <p:nvPr/>
        </p:nvSpPr>
        <p:spPr>
          <a:xfrm>
            <a:off x="5019405" y="5032398"/>
            <a:ext cx="262843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sz="1000" b="1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文具・雑貨・一般店様向け</a:t>
            </a:r>
            <a:endParaRPr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61229E2-42E5-49CC-9CF3-EE4EE5B70C13}"/>
              </a:ext>
            </a:extLst>
          </p:cNvPr>
          <p:cNvSpPr txBox="1"/>
          <p:nvPr/>
        </p:nvSpPr>
        <p:spPr>
          <a:xfrm>
            <a:off x="8307521" y="5032398"/>
            <a:ext cx="24321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sz="1000" b="1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量販・ドラッグストア様向け</a:t>
            </a:r>
            <a:endParaRPr lang="ja-JP" altLang="en-US" dirty="0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E9FA0DB-5DE0-407B-8FF5-704760A98423}"/>
              </a:ext>
            </a:extLst>
          </p:cNvPr>
          <p:cNvSpPr/>
          <p:nvPr/>
        </p:nvSpPr>
        <p:spPr>
          <a:xfrm>
            <a:off x="4572004" y="2280776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DBFFBFEB-C205-486C-A796-B435ED589B4B}"/>
              </a:ext>
            </a:extLst>
          </p:cNvPr>
          <p:cNvSpPr/>
          <p:nvPr/>
        </p:nvSpPr>
        <p:spPr>
          <a:xfrm>
            <a:off x="7789766" y="2280776"/>
            <a:ext cx="0" cy="3600000"/>
          </a:xfrm>
          <a:custGeom>
            <a:avLst/>
            <a:gdLst>
              <a:gd name="connsiteX0" fmla="*/ 0 w 0"/>
              <a:gd name="connsiteY0" fmla="*/ 0 h 3784922"/>
              <a:gd name="connsiteX1" fmla="*/ 0 w 0"/>
              <a:gd name="connsiteY1" fmla="*/ 3784922 h 378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84922">
                <a:moveTo>
                  <a:pt x="0" y="0"/>
                </a:moveTo>
                <a:lnTo>
                  <a:pt x="0" y="378492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96A47E1-36A7-40E9-9225-65D8348035AE}"/>
              </a:ext>
            </a:extLst>
          </p:cNvPr>
          <p:cNvSpPr txBox="1"/>
          <p:nvPr/>
        </p:nvSpPr>
        <p:spPr>
          <a:xfrm>
            <a:off x="1811640" y="5231433"/>
            <a:ext cx="25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900" b="0" i="0" dirty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黒がノックで迷わず伝える点、黒インクが</a:t>
            </a:r>
            <a:endParaRPr lang="en-US" altLang="ja-JP" sz="900" b="0" i="0" dirty="0">
              <a:solidFill>
                <a:srgbClr val="3A3A3A"/>
              </a:solidFill>
              <a:effectLst/>
              <a:latin typeface="A-OTF UD新ゴNT Pr6 L" panose="020B0300000000000000" pitchFamily="34" charset="-128"/>
              <a:ea typeface="A-OTF UD新ゴNT Pr6 L" panose="020B0300000000000000" pitchFamily="34" charset="-128"/>
            </a:endParaRPr>
          </a:p>
          <a:p>
            <a:pPr algn="l"/>
            <a:r>
              <a:rPr lang="ja-JP" altLang="en-US" sz="900" b="0" i="0" dirty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rPr>
              <a:t>７０％増量している点を、大きなビジュアルで表現。リフィルを中央に配置し、本体軸全体が見やすいように、横置きで展開しています。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3C598B0-6BCB-4B2C-ACC9-38D074916165}"/>
              </a:ext>
            </a:extLst>
          </p:cNvPr>
          <p:cNvSpPr txBox="1"/>
          <p:nvPr/>
        </p:nvSpPr>
        <p:spPr>
          <a:xfrm>
            <a:off x="5008755" y="5231433"/>
            <a:ext cx="2628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dirty="0"/>
              <a:t>黒がノックで迷わず伝える点、黒インクが</a:t>
            </a:r>
            <a:endParaRPr lang="en-US" altLang="ja-JP" dirty="0"/>
          </a:p>
          <a:p>
            <a:r>
              <a:rPr lang="ja-JP" altLang="en-US" dirty="0"/>
              <a:t>７０％増量している点をコンパクトに表現。</a:t>
            </a:r>
            <a:endParaRPr lang="en-US" altLang="ja-JP" dirty="0"/>
          </a:p>
          <a:p>
            <a:r>
              <a:rPr lang="ja-JP" altLang="en-US" dirty="0"/>
              <a:t>上段は</a:t>
            </a:r>
            <a:r>
              <a:rPr lang="en-US" altLang="ja-JP" dirty="0"/>
              <a:t>0.7㎜</a:t>
            </a:r>
            <a:r>
              <a:rPr lang="ja-JP" altLang="en-US" dirty="0"/>
              <a:t>下段は</a:t>
            </a:r>
            <a:r>
              <a:rPr lang="en-US" altLang="ja-JP" dirty="0"/>
              <a:t>0.5㎜</a:t>
            </a:r>
            <a:r>
              <a:rPr lang="ja-JP" altLang="en-US" dirty="0"/>
              <a:t>にゾーニングしました。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EB8E4B9-4D37-401C-96DE-058B453D2FBE}"/>
              </a:ext>
            </a:extLst>
          </p:cNvPr>
          <p:cNvSpPr txBox="1"/>
          <p:nvPr/>
        </p:nvSpPr>
        <p:spPr>
          <a:xfrm>
            <a:off x="8296871" y="5231433"/>
            <a:ext cx="243218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 b="0" i="0">
                <a:solidFill>
                  <a:srgbClr val="3A3A3A"/>
                </a:solidFill>
                <a:effectLst/>
                <a:latin typeface="A-OTF UD新ゴNT Pr6 L" panose="020B0300000000000000" pitchFamily="34" charset="-128"/>
                <a:ea typeface="A-OTF UD新ゴNT Pr6 L" panose="020B0300000000000000" pitchFamily="34" charset="-128"/>
              </a:defRPr>
            </a:lvl1pPr>
          </a:lstStyle>
          <a:p>
            <a:r>
              <a:rPr lang="ja-JP" altLang="en-US" dirty="0"/>
              <a:t>ドラッグストアやホームセンターなどを</a:t>
            </a:r>
            <a:endParaRPr lang="en-US" altLang="ja-JP" dirty="0"/>
          </a:p>
          <a:p>
            <a:r>
              <a:rPr lang="ja-JP" altLang="en-US" dirty="0"/>
              <a:t>想定した、フック商品のディスプレイです。</a:t>
            </a:r>
            <a:endParaRPr lang="en-US" altLang="ja-JP" dirty="0"/>
          </a:p>
          <a:p>
            <a:r>
              <a:rPr lang="ja-JP" altLang="en-US" dirty="0"/>
              <a:t>遠くからでも目立つよう大きくサイン面を</a:t>
            </a:r>
            <a:endParaRPr lang="en-US" altLang="ja-JP" dirty="0"/>
          </a:p>
          <a:p>
            <a:r>
              <a:rPr lang="ja-JP" altLang="en-US" dirty="0"/>
              <a:t>取ったデザインです。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D047477-AB29-4A7E-B2EA-7C12A4C3BEDB}"/>
              </a:ext>
            </a:extLst>
          </p:cNvPr>
          <p:cNvGrpSpPr/>
          <p:nvPr/>
        </p:nvGrpSpPr>
        <p:grpSpPr>
          <a:xfrm>
            <a:off x="9008592" y="6600158"/>
            <a:ext cx="2506692" cy="92183"/>
            <a:chOff x="329883" y="6600158"/>
            <a:chExt cx="2506692" cy="92183"/>
          </a:xfrm>
        </p:grpSpPr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D58C185C-AF5A-4468-9837-3774084CD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C78CF8E6-9D13-450C-BF47-436327EDE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2683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583</Words>
  <Application>Microsoft Office PowerPoint</Application>
  <PresentationFormat>ワイド画面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A-OTF UD新ゴ Pr6 L</vt:lpstr>
      <vt:lpstr>A-OTF UD新ゴ Pr6N DB</vt:lpstr>
      <vt:lpstr>A-OTF UD新ゴ Pro DB</vt:lpstr>
      <vt:lpstr>A-OTF UD新ゴ Pro M</vt:lpstr>
      <vt:lpstr>A-OTF UD新ゴNT Pr6 L</vt:lpstr>
      <vt:lpstr>A-OTF 新ゴ Pr6 DB</vt:lpstr>
      <vt:lpstr>A-OTF 新ゴ Pr6 L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24</cp:revision>
  <dcterms:created xsi:type="dcterms:W3CDTF">2021-08-29T03:49:55Z</dcterms:created>
  <dcterms:modified xsi:type="dcterms:W3CDTF">2021-08-31T08:00:39Z</dcterms:modified>
</cp:coreProperties>
</file>