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6" r:id="rId3"/>
    <p:sldId id="265" r:id="rId4"/>
    <p:sldId id="267" r:id="rId5"/>
    <p:sldId id="266" r:id="rId6"/>
    <p:sldId id="269" r:id="rId7"/>
  </p:sldIdLst>
  <p:sldSz cx="10691813" cy="7559675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192" userDrawn="1">
          <p15:clr>
            <a:srgbClr val="A4A3A4"/>
          </p15:clr>
        </p15:guide>
        <p15:guide id="3" pos="6543" userDrawn="1">
          <p15:clr>
            <a:srgbClr val="A4A3A4"/>
          </p15:clr>
        </p15:guide>
        <p15:guide id="4" orient="horz" pos="657" userDrawn="1">
          <p15:clr>
            <a:srgbClr val="A4A3A4"/>
          </p15:clr>
        </p15:guide>
        <p15:guide id="5" orient="horz" pos="4536" userDrawn="1">
          <p15:clr>
            <a:srgbClr val="A4A3A4"/>
          </p15:clr>
        </p15:guide>
        <p15:guide id="6" pos="3368" userDrawn="1">
          <p15:clr>
            <a:srgbClr val="A4A3A4"/>
          </p15:clr>
        </p15:guide>
        <p15:guide id="7" pos="2460" userDrawn="1">
          <p15:clr>
            <a:srgbClr val="A4A3A4"/>
          </p15:clr>
        </p15:guide>
        <p15:guide id="8" orient="horz" pos="3764" userDrawn="1">
          <p15:clr>
            <a:srgbClr val="A4A3A4"/>
          </p15:clr>
        </p15:guide>
        <p15:guide id="9" orient="horz" pos="4014" userDrawn="1">
          <p15:clr>
            <a:srgbClr val="A4A3A4"/>
          </p15:clr>
        </p15:guide>
        <p15:guide id="10" pos="328" userDrawn="1">
          <p15:clr>
            <a:srgbClr val="A4A3A4"/>
          </p15:clr>
        </p15:guide>
        <p15:guide id="11" pos="6407" userDrawn="1">
          <p15:clr>
            <a:srgbClr val="A4A3A4"/>
          </p15:clr>
        </p15:guide>
        <p15:guide id="12" orient="horz" pos="181" userDrawn="1">
          <p15:clr>
            <a:srgbClr val="A4A3A4"/>
          </p15:clr>
        </p15:guide>
        <p15:guide id="13" orient="horz" pos="453" userDrawn="1">
          <p15:clr>
            <a:srgbClr val="A4A3A4"/>
          </p15:clr>
        </p15:guide>
        <p15:guide id="15" pos="555" userDrawn="1">
          <p15:clr>
            <a:srgbClr val="A4A3A4"/>
          </p15:clr>
        </p15:guide>
        <p15:guide id="16" orient="horz" pos="1020" userDrawn="1">
          <p15:clr>
            <a:srgbClr val="A4A3A4"/>
          </p15:clr>
        </p15:guide>
        <p15:guide id="17" orient="horz" pos="3061" userDrawn="1">
          <p15:clr>
            <a:srgbClr val="A4A3A4"/>
          </p15:clr>
        </p15:guide>
        <p15:guide id="18" orient="horz" pos="771" userDrawn="1">
          <p15:clr>
            <a:srgbClr val="A4A3A4"/>
          </p15:clr>
        </p15:guide>
        <p15:guide id="19" orient="horz" pos="2653" userDrawn="1">
          <p15:clr>
            <a:srgbClr val="A4A3A4"/>
          </p15:clr>
        </p15:guide>
        <p15:guide id="20" pos="6089" userDrawn="1">
          <p15:clr>
            <a:srgbClr val="A4A3A4"/>
          </p15:clr>
        </p15:guide>
        <p15:guide id="21" pos="691" userDrawn="1">
          <p15:clr>
            <a:srgbClr val="A4A3A4"/>
          </p15:clr>
        </p15:guide>
        <p15:guide id="22" pos="5976" userDrawn="1">
          <p15:clr>
            <a:srgbClr val="A4A3A4"/>
          </p15:clr>
        </p15:guide>
        <p15:guide id="23" pos="3572" userDrawn="1">
          <p15:clr>
            <a:srgbClr val="A4A3A4"/>
          </p15:clr>
        </p15:guide>
        <p15:guide id="24" orient="horz" pos="521" userDrawn="1">
          <p15:clr>
            <a:srgbClr val="A4A3A4"/>
          </p15:clr>
        </p15:guide>
        <p15:guide id="25" pos="3005" userDrawn="1">
          <p15:clr>
            <a:srgbClr val="A4A3A4"/>
          </p15:clr>
        </p15:guide>
        <p15:guide id="26" orient="horz" pos="2517" userDrawn="1">
          <p15:clr>
            <a:srgbClr val="A4A3A4"/>
          </p15:clr>
        </p15:guide>
        <p15:guide id="27" orient="horz" pos="4422" userDrawn="1">
          <p15:clr>
            <a:srgbClr val="A4A3A4"/>
          </p15:clr>
        </p15:guide>
        <p15:guide id="28" pos="2642" userDrawn="1">
          <p15:clr>
            <a:srgbClr val="A4A3A4"/>
          </p15:clr>
        </p15:guide>
        <p15:guide id="29" orient="horz" pos="3424" userDrawn="1">
          <p15:clr>
            <a:srgbClr val="A4A3A4"/>
          </p15:clr>
        </p15:guide>
        <p15:guide id="30" pos="4864" userDrawn="1">
          <p15:clr>
            <a:srgbClr val="A4A3A4"/>
          </p15:clr>
        </p15:guide>
        <p15:guide id="31" orient="horz" pos="1066" userDrawn="1">
          <p15:clr>
            <a:srgbClr val="A4A3A4"/>
          </p15:clr>
        </p15:guide>
        <p15:guide id="32" pos="1236" userDrawn="1">
          <p15:clr>
            <a:srgbClr val="A4A3A4"/>
          </p15:clr>
        </p15:guide>
        <p15:guide id="33" pos="39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C9C3"/>
    <a:srgbClr val="66AEDE"/>
    <a:srgbClr val="01A0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1565" y="163"/>
      </p:cViewPr>
      <p:guideLst>
        <p:guide orient="horz" pos="2381"/>
        <p:guide pos="192"/>
        <p:guide pos="6543"/>
        <p:guide orient="horz" pos="657"/>
        <p:guide orient="horz" pos="4536"/>
        <p:guide pos="3368"/>
        <p:guide pos="2460"/>
        <p:guide orient="horz" pos="3764"/>
        <p:guide orient="horz" pos="4014"/>
        <p:guide pos="328"/>
        <p:guide pos="6407"/>
        <p:guide orient="horz" pos="181"/>
        <p:guide orient="horz" pos="453"/>
        <p:guide pos="555"/>
        <p:guide orient="horz" pos="1020"/>
        <p:guide orient="horz" pos="3061"/>
        <p:guide orient="horz" pos="771"/>
        <p:guide orient="horz" pos="2653"/>
        <p:guide pos="6089"/>
        <p:guide pos="691"/>
        <p:guide pos="5976"/>
        <p:guide pos="3572"/>
        <p:guide orient="horz" pos="521"/>
        <p:guide pos="3005"/>
        <p:guide orient="horz" pos="2517"/>
        <p:guide orient="horz" pos="4422"/>
        <p:guide pos="2642"/>
        <p:guide orient="horz" pos="3424"/>
        <p:guide pos="4864"/>
        <p:guide orient="horz" pos="1066"/>
        <p:guide pos="1236"/>
        <p:guide pos="39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935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5075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0216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9106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1208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3302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871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0684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5726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9185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0413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856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7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2.png"/><Relationship Id="rId7" Type="http://schemas.openxmlformats.org/officeDocument/2006/relationships/image" Target="../media/image1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テキスト, ホワイトボード&#10;&#10;自動的に生成された説明">
            <a:extLst>
              <a:ext uri="{FF2B5EF4-FFF2-40B4-BE49-F238E27FC236}">
                <a16:creationId xmlns:a16="http://schemas.microsoft.com/office/drawing/2014/main" id="{F5C9B2F9-833D-4949-82B4-59E7013E4C8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" y="1951"/>
            <a:ext cx="10691813" cy="5938411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05BC404-F4DC-4B58-ABD4-284340D92BF1}"/>
              </a:ext>
            </a:extLst>
          </p:cNvPr>
          <p:cNvSpPr txBox="1"/>
          <p:nvPr/>
        </p:nvSpPr>
        <p:spPr>
          <a:xfrm>
            <a:off x="204957" y="6060567"/>
            <a:ext cx="387477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6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○○○○○株式会社 御中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C2198745-2CD4-4038-837C-AC16E89222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733" y="7205921"/>
            <a:ext cx="2551024" cy="122579"/>
          </a:xfrm>
          <a:prstGeom prst="rect">
            <a:avLst/>
          </a:prstGeom>
        </p:spPr>
      </p:pic>
      <p:pic>
        <p:nvPicPr>
          <p:cNvPr id="13" name="図 12" descr="ロゴ, 会社名&#10;&#10;自動的に生成された説明">
            <a:extLst>
              <a:ext uri="{FF2B5EF4-FFF2-40B4-BE49-F238E27FC236}">
                <a16:creationId xmlns:a16="http://schemas.microsoft.com/office/drawing/2014/main" id="{C0369873-DB7F-4303-8136-D69A800D5A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5150" y="6531392"/>
            <a:ext cx="1473994" cy="735363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972265CD-7ADC-46B6-BAF9-FD307DB584A5}"/>
              </a:ext>
            </a:extLst>
          </p:cNvPr>
          <p:cNvSpPr/>
          <p:nvPr/>
        </p:nvSpPr>
        <p:spPr>
          <a:xfrm>
            <a:off x="308565" y="6622140"/>
            <a:ext cx="1260000" cy="3960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71181A6-3013-4E56-B8B9-34B7BDEE3588}"/>
              </a:ext>
            </a:extLst>
          </p:cNvPr>
          <p:cNvSpPr txBox="1"/>
          <p:nvPr/>
        </p:nvSpPr>
        <p:spPr>
          <a:xfrm>
            <a:off x="281940" y="664464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spc="300" dirty="0"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商談資料</a:t>
            </a:r>
          </a:p>
        </p:txBody>
      </p:sp>
    </p:spTree>
    <p:extLst>
      <p:ext uri="{BB962C8B-B14F-4D97-AF65-F5344CB8AC3E}">
        <p14:creationId xmlns:p14="http://schemas.microsoft.com/office/powerpoint/2010/main" val="3124138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テキスト, ホワイトボード&#10;&#10;自動的に生成された説明">
            <a:extLst>
              <a:ext uri="{FF2B5EF4-FFF2-40B4-BE49-F238E27FC236}">
                <a16:creationId xmlns:a16="http://schemas.microsoft.com/office/drawing/2014/main" id="{4E6A2C40-E396-4A18-A722-3852ED4C0B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691814" cy="7559675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rgbClr val="66AED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C2E20FA-4732-4331-9997-34FFD6E3C794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E8C3F3E-AD44-4EA6-90D5-2AFA3D417E0F}"/>
              </a:ext>
            </a:extLst>
          </p:cNvPr>
          <p:cNvSpPr txBox="1"/>
          <p:nvPr/>
        </p:nvSpPr>
        <p:spPr bwMode="auto">
          <a:xfrm>
            <a:off x="802997" y="629602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開発背景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B3718BB2-F969-4C18-A505-C504DDD90419}"/>
              </a:ext>
            </a:extLst>
          </p:cNvPr>
          <p:cNvSpPr txBox="1"/>
          <p:nvPr/>
        </p:nvSpPr>
        <p:spPr>
          <a:xfrm>
            <a:off x="802997" y="1527788"/>
            <a:ext cx="4876381" cy="19522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ja-JP" altLang="en-US" sz="1600" b="1" i="0" dirty="0">
                <a:solidFill>
                  <a:srgbClr val="3A3A3A"/>
                </a:solidFill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rPr>
              <a:t>●企画意図</a:t>
            </a:r>
          </a:p>
          <a:p>
            <a:pPr algn="l">
              <a:lnSpc>
                <a:spcPct val="150000"/>
              </a:lnSpc>
            </a:pPr>
            <a:r>
              <a:rPr lang="ja-JP" altLang="en-US" sz="11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確かな技術力でお客様との信頼を築いた</a:t>
            </a:r>
            <a:r>
              <a:rPr lang="en-US" altLang="ja-JP" sz="11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JETSTREAM</a:t>
            </a:r>
            <a:r>
              <a:rPr lang="ja-JP" altLang="en-US" sz="11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。デジタルの普及や社会環境の変化で筆記具の役割が変わっても、常に「書くこと」を通じ、日常に豊かさを感じてもらえるように。</a:t>
            </a:r>
            <a:r>
              <a:rPr lang="en-US" altLang="ja-JP" sz="11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JETSTREAM</a:t>
            </a:r>
            <a:r>
              <a:rPr lang="ja-JP" altLang="en-US" sz="11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は、もっと身近で、使い続けたくなるブランドへ成長します。</a:t>
            </a:r>
            <a:br>
              <a:rPr lang="ja-JP" altLang="en-US" sz="11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</a:br>
            <a:r>
              <a:rPr lang="ja-JP" altLang="en-US" sz="11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まずは機能的で人気高い</a:t>
            </a:r>
            <a:r>
              <a:rPr lang="en-US" altLang="ja-JP" sz="11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3</a:t>
            </a:r>
            <a:r>
              <a:rPr lang="ja-JP" altLang="en-US" sz="11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色ボールペンに、さらなる利便性・環境意識をプラスした新商品を投入します。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BE75407C-0935-432E-97E9-AD7C01600E1D}"/>
              </a:ext>
            </a:extLst>
          </p:cNvPr>
          <p:cNvSpPr txBox="1"/>
          <p:nvPr/>
        </p:nvSpPr>
        <p:spPr>
          <a:xfrm>
            <a:off x="801751" y="4070652"/>
            <a:ext cx="4876381" cy="14443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ja-JP" altLang="en-US" sz="1600" b="1" i="0" dirty="0">
                <a:solidFill>
                  <a:srgbClr val="3A3A3A"/>
                </a:solidFill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rPr>
              <a:t>●市場動向</a:t>
            </a:r>
            <a:endParaRPr lang="ja-JP" altLang="en-US" sz="1600" b="1" dirty="0">
              <a:solidFill>
                <a:srgbClr val="3A3A3A"/>
              </a:solidFill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1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JETSTREAM</a:t>
            </a:r>
            <a:r>
              <a:rPr lang="ja-JP" altLang="en-US" sz="11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は、連続油性ボールペン売上</a:t>
            </a:r>
            <a:r>
              <a:rPr lang="en-US" altLang="ja-JP" sz="11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No.1</a:t>
            </a:r>
            <a:r>
              <a:rPr lang="ja-JP" altLang="en-US" sz="11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！国内発売</a:t>
            </a:r>
            <a:r>
              <a:rPr lang="en-US" altLang="ja-JP" sz="11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15</a:t>
            </a:r>
            <a:r>
              <a:rPr lang="ja-JP" altLang="en-US" sz="11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周年。</a:t>
            </a:r>
          </a:p>
          <a:p>
            <a:pPr>
              <a:lnSpc>
                <a:spcPct val="150000"/>
              </a:lnSpc>
            </a:pPr>
            <a:r>
              <a:rPr lang="ja-JP" altLang="en-US" sz="11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軸機能やデザイン、サブブランドなど、幅広いラインナップでニーズに</a:t>
            </a:r>
          </a:p>
          <a:p>
            <a:pPr>
              <a:lnSpc>
                <a:spcPct val="150000"/>
              </a:lnSpc>
            </a:pPr>
            <a:r>
              <a:rPr lang="ja-JP" altLang="en-US" sz="11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応えてきました。今回は、</a:t>
            </a:r>
            <a:r>
              <a:rPr lang="en-US" altLang="ja-JP" sz="11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JETSTREAM</a:t>
            </a:r>
            <a:r>
              <a:rPr lang="ja-JP" altLang="en-US" sz="11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の中でも人気の高い</a:t>
            </a:r>
          </a:p>
          <a:p>
            <a:pPr>
              <a:lnSpc>
                <a:spcPct val="150000"/>
              </a:lnSpc>
            </a:pPr>
            <a:r>
              <a:rPr lang="en-US" altLang="ja-JP" sz="11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3</a:t>
            </a:r>
            <a:r>
              <a:rPr lang="ja-JP" altLang="en-US" sz="11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色ボールペンを進化させます。</a:t>
            </a:r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905D5A52-3105-4DCC-AD93-8C37BE40737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pic>
        <p:nvPicPr>
          <p:cNvPr id="16" name="図 15" descr="テキスト&#10;&#10;中程度の精度で自動的に生成された説明">
            <a:extLst>
              <a:ext uri="{FF2B5EF4-FFF2-40B4-BE49-F238E27FC236}">
                <a16:creationId xmlns:a16="http://schemas.microsoft.com/office/drawing/2014/main" id="{263B5C83-C3EF-4466-86DE-F52D35B3EA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1509" y="1774294"/>
            <a:ext cx="3768766" cy="2033937"/>
          </a:xfrm>
          <a:prstGeom prst="rect">
            <a:avLst/>
          </a:prstGeom>
        </p:spPr>
      </p:pic>
      <p:pic>
        <p:nvPicPr>
          <p:cNvPr id="23" name="図 22" descr="グラフ, 円グラフ&#10;&#10;自動的に生成された説明">
            <a:extLst>
              <a:ext uri="{FF2B5EF4-FFF2-40B4-BE49-F238E27FC236}">
                <a16:creationId xmlns:a16="http://schemas.microsoft.com/office/drawing/2014/main" id="{A408D09D-520D-4E26-918D-F0616D6DEB3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0858"/>
          <a:stretch/>
        </p:blipFill>
        <p:spPr>
          <a:xfrm>
            <a:off x="6115703" y="4632710"/>
            <a:ext cx="3350222" cy="1810795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184F26BE-E5E2-4858-8395-5E6ABF8A5ADB}"/>
              </a:ext>
            </a:extLst>
          </p:cNvPr>
          <p:cNvSpPr txBox="1"/>
          <p:nvPr/>
        </p:nvSpPr>
        <p:spPr>
          <a:xfrm>
            <a:off x="6823242" y="4371055"/>
            <a:ext cx="193514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>
                <a:latin typeface="A-OTF UD新ゴ Pro M" panose="020B0500000000000000" pitchFamily="34" charset="-128"/>
                <a:ea typeface="A-OTF UD新ゴ Pro M" panose="020B0500000000000000" pitchFamily="34" charset="-128"/>
              </a:rPr>
              <a:t>多色多機能ペン　売上構成比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C5A375C0-9601-4D84-9239-61F7144D93CA}"/>
              </a:ext>
            </a:extLst>
          </p:cNvPr>
          <p:cNvGrpSpPr/>
          <p:nvPr/>
        </p:nvGrpSpPr>
        <p:grpSpPr>
          <a:xfrm>
            <a:off x="7305613" y="689372"/>
            <a:ext cx="2439587" cy="490880"/>
            <a:chOff x="7305613" y="689372"/>
            <a:chExt cx="2439587" cy="490880"/>
          </a:xfrm>
        </p:grpSpPr>
        <p:pic>
          <p:nvPicPr>
            <p:cNvPr id="9" name="図 8" descr="テキスト&#10;&#10;自動的に生成された説明">
              <a:extLst>
                <a:ext uri="{FF2B5EF4-FFF2-40B4-BE49-F238E27FC236}">
                  <a16:creationId xmlns:a16="http://schemas.microsoft.com/office/drawing/2014/main" id="{279E8F89-43BB-4AB9-BD44-63C95AF09BB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96372" y="689372"/>
              <a:ext cx="1817184" cy="281370"/>
            </a:xfrm>
            <a:prstGeom prst="rect">
              <a:avLst/>
            </a:prstGeom>
          </p:spPr>
        </p:pic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BEB4720F-FB33-4E34-8B32-F31CA552015B}"/>
                </a:ext>
              </a:extLst>
            </p:cNvPr>
            <p:cNvSpPr txBox="1"/>
            <p:nvPr/>
          </p:nvSpPr>
          <p:spPr>
            <a:xfrm>
              <a:off x="7305613" y="858433"/>
              <a:ext cx="2439587" cy="3218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ja-JP" altLang="en-US" sz="1100" b="1" spc="-50" dirty="0"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いつも、あなたに、ちょうどいい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74086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テキスト, ホワイトボード&#10;&#10;自動的に生成された説明">
            <a:extLst>
              <a:ext uri="{FF2B5EF4-FFF2-40B4-BE49-F238E27FC236}">
                <a16:creationId xmlns:a16="http://schemas.microsoft.com/office/drawing/2014/main" id="{4E6A2C40-E396-4A18-A722-3852ED4C0B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691814" cy="7559675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rgbClr val="66AED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C2E20FA-4732-4331-9997-34FFD6E3C794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E8C3F3E-AD44-4EA6-90D5-2AFA3D417E0F}"/>
              </a:ext>
            </a:extLst>
          </p:cNvPr>
          <p:cNvSpPr txBox="1"/>
          <p:nvPr/>
        </p:nvSpPr>
        <p:spPr bwMode="auto">
          <a:xfrm>
            <a:off x="802997" y="629602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商品特長</a:t>
            </a:r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905D5A52-3105-4DCC-AD93-8C37BE40737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6D656DB1-46AB-44EF-AA19-04E1F00A781B}"/>
              </a:ext>
            </a:extLst>
          </p:cNvPr>
          <p:cNvGrpSpPr/>
          <p:nvPr/>
        </p:nvGrpSpPr>
        <p:grpSpPr>
          <a:xfrm>
            <a:off x="7305613" y="689372"/>
            <a:ext cx="2439587" cy="490880"/>
            <a:chOff x="7305613" y="689372"/>
            <a:chExt cx="2439587" cy="490880"/>
          </a:xfrm>
        </p:grpSpPr>
        <p:pic>
          <p:nvPicPr>
            <p:cNvPr id="17" name="図 16" descr="テキスト&#10;&#10;自動的に生成された説明">
              <a:extLst>
                <a:ext uri="{FF2B5EF4-FFF2-40B4-BE49-F238E27FC236}">
                  <a16:creationId xmlns:a16="http://schemas.microsoft.com/office/drawing/2014/main" id="{09BDF94A-46FA-4487-8932-A0E18E3E30A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96372" y="689372"/>
              <a:ext cx="1817184" cy="281370"/>
            </a:xfrm>
            <a:prstGeom prst="rect">
              <a:avLst/>
            </a:prstGeom>
          </p:spPr>
        </p:pic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2B2EB760-203D-4EC9-AB9E-C90F30AE61CB}"/>
                </a:ext>
              </a:extLst>
            </p:cNvPr>
            <p:cNvSpPr txBox="1"/>
            <p:nvPr/>
          </p:nvSpPr>
          <p:spPr>
            <a:xfrm>
              <a:off x="7305613" y="858433"/>
              <a:ext cx="2439587" cy="3218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ja-JP" altLang="en-US" sz="1100" b="1" spc="-50" dirty="0"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いつも、あなたに、ちょうどいい</a:t>
              </a:r>
            </a:p>
          </p:txBody>
        </p:sp>
      </p:grpSp>
      <p:pic>
        <p:nvPicPr>
          <p:cNvPr id="5" name="図 4" descr="屋内, 座る, 束, グループ が含まれている画像&#10;&#10;自動的に生成された説明">
            <a:extLst>
              <a:ext uri="{FF2B5EF4-FFF2-40B4-BE49-F238E27FC236}">
                <a16:creationId xmlns:a16="http://schemas.microsoft.com/office/drawing/2014/main" id="{F35EDF96-2975-47FE-B546-E36AE5525EE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34" b="5720"/>
          <a:stretch/>
        </p:blipFill>
        <p:spPr>
          <a:xfrm>
            <a:off x="521493" y="1635671"/>
            <a:ext cx="9650413" cy="2604950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F4D62E1-6B78-4E17-98FE-670FA4900E4C}"/>
              </a:ext>
            </a:extLst>
          </p:cNvPr>
          <p:cNvSpPr txBox="1"/>
          <p:nvPr/>
        </p:nvSpPr>
        <p:spPr>
          <a:xfrm>
            <a:off x="1846160" y="5455306"/>
            <a:ext cx="270033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400" dirty="0">
                <a:solidFill>
                  <a:srgbClr val="3A3A3A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￥</a:t>
            </a:r>
            <a:r>
              <a:rPr lang="en-US" altLang="ja-JP" sz="2400" dirty="0">
                <a:solidFill>
                  <a:srgbClr val="3A3A3A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550</a:t>
            </a:r>
            <a:r>
              <a:rPr lang="ja-JP" altLang="en-US" sz="1600" dirty="0">
                <a:solidFill>
                  <a:srgbClr val="3A3A3A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（税抜￥</a:t>
            </a:r>
            <a:r>
              <a:rPr lang="en-US" altLang="ja-JP" sz="1600" dirty="0">
                <a:solidFill>
                  <a:srgbClr val="3A3A3A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500</a:t>
            </a:r>
            <a:r>
              <a:rPr lang="ja-JP" altLang="en-US" sz="1600" dirty="0">
                <a:solidFill>
                  <a:srgbClr val="3A3A3A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）</a:t>
            </a:r>
          </a:p>
          <a:p>
            <a:pPr algn="l"/>
            <a:r>
              <a:rPr lang="en-US" altLang="ja-JP" sz="14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0.5mm</a:t>
            </a:r>
            <a:r>
              <a:rPr lang="ja-JP" altLang="en-US" sz="14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・</a:t>
            </a:r>
            <a:r>
              <a:rPr lang="en-US" altLang="ja-JP" sz="14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0.7mm</a:t>
            </a:r>
            <a:br>
              <a:rPr lang="en-US" altLang="ja-JP" sz="14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</a:br>
            <a:r>
              <a:rPr lang="ja-JP" altLang="en-US" sz="14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インク色：黒・赤・青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66BDA108-D111-42A9-A93F-138A398C51A4}"/>
              </a:ext>
            </a:extLst>
          </p:cNvPr>
          <p:cNvSpPr txBox="1"/>
          <p:nvPr/>
        </p:nvSpPr>
        <p:spPr>
          <a:xfrm>
            <a:off x="6181259" y="5455306"/>
            <a:ext cx="270033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400" dirty="0">
                <a:solidFill>
                  <a:srgbClr val="3A3A3A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¥143</a:t>
            </a:r>
            <a:r>
              <a:rPr lang="ja-JP" altLang="en-US" sz="1600" dirty="0">
                <a:solidFill>
                  <a:srgbClr val="3A3A3A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（税抜￥</a:t>
            </a:r>
            <a:r>
              <a:rPr lang="en-US" altLang="ja-JP" sz="1600" dirty="0">
                <a:solidFill>
                  <a:srgbClr val="3A3A3A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130</a:t>
            </a:r>
            <a:r>
              <a:rPr lang="ja-JP" altLang="en-US" sz="1600" dirty="0">
                <a:solidFill>
                  <a:srgbClr val="3A3A3A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）</a:t>
            </a:r>
          </a:p>
          <a:p>
            <a:r>
              <a:rPr lang="en-US" altLang="ja-JP" sz="14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0.5mm</a:t>
            </a:r>
            <a:r>
              <a:rPr lang="ja-JP" altLang="en-US" sz="14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・</a:t>
            </a:r>
            <a:r>
              <a:rPr lang="en-US" altLang="ja-JP" sz="14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0.7mm</a:t>
            </a:r>
            <a:endParaRPr lang="ja-JP" altLang="en-US" sz="1400" dirty="0">
              <a:solidFill>
                <a:srgbClr val="3A3A3A"/>
              </a:solidFill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  <a:p>
            <a:r>
              <a:rPr lang="ja-JP" altLang="en-US" sz="14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インク色：黒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C2345EE7-4E59-429F-97A2-50AE91D31FF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385" y="4355193"/>
            <a:ext cx="2800350" cy="666750"/>
          </a:xfrm>
          <a:prstGeom prst="rect">
            <a:avLst/>
          </a:prstGeom>
        </p:spPr>
      </p:pic>
      <p:pic>
        <p:nvPicPr>
          <p:cNvPr id="11" name="図 10" descr="背景パターン が含まれている画像&#10;&#10;自動的に生成された説明">
            <a:extLst>
              <a:ext uri="{FF2B5EF4-FFF2-40B4-BE49-F238E27FC236}">
                <a16:creationId xmlns:a16="http://schemas.microsoft.com/office/drawing/2014/main" id="{07694DD5-D7B9-44E9-871F-31131A2F288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484" y="4351419"/>
            <a:ext cx="2800350" cy="666750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557EF0DB-893E-4C84-AFA2-86887A0F152B}"/>
              </a:ext>
            </a:extLst>
          </p:cNvPr>
          <p:cNvSpPr txBox="1"/>
          <p:nvPr/>
        </p:nvSpPr>
        <p:spPr>
          <a:xfrm>
            <a:off x="1773641" y="5295922"/>
            <a:ext cx="1644183" cy="37350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600" b="1" i="0">
                <a:solidFill>
                  <a:srgbClr val="3A3A3A"/>
                </a:solidFill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r>
              <a:rPr lang="ja-JP" altLang="en-US" sz="1400" b="0" dirty="0"/>
              <a:t> </a:t>
            </a:r>
            <a:r>
              <a:rPr lang="en-US" altLang="ja-JP" sz="1400" b="0" dirty="0"/>
              <a:t>1</a:t>
            </a:r>
            <a:r>
              <a:rPr lang="ja-JP" altLang="en-US" sz="1400" b="0" dirty="0"/>
              <a:t>本 参考価格 </a:t>
            </a:r>
            <a:endParaRPr lang="en-US" altLang="ja-JP" sz="1400" b="0" dirty="0"/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EFFE4487-63B0-42E0-806F-FA1EA5AB128B}"/>
              </a:ext>
            </a:extLst>
          </p:cNvPr>
          <p:cNvSpPr/>
          <p:nvPr/>
        </p:nvSpPr>
        <p:spPr>
          <a:xfrm>
            <a:off x="1743510" y="5298678"/>
            <a:ext cx="2880000" cy="12600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1FC3AA0E-C3ED-41F1-8FF4-070CCA19D114}"/>
              </a:ext>
            </a:extLst>
          </p:cNvPr>
          <p:cNvSpPr/>
          <p:nvPr/>
        </p:nvSpPr>
        <p:spPr>
          <a:xfrm>
            <a:off x="6077536" y="5298678"/>
            <a:ext cx="2880000" cy="12600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1D068D13-7991-4EC6-B6E8-36A370A7487D}"/>
              </a:ext>
            </a:extLst>
          </p:cNvPr>
          <p:cNvSpPr txBox="1"/>
          <p:nvPr/>
        </p:nvSpPr>
        <p:spPr>
          <a:xfrm>
            <a:off x="6085322" y="5295922"/>
            <a:ext cx="1449334" cy="37350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600" b="1" i="0">
                <a:solidFill>
                  <a:srgbClr val="3A3A3A"/>
                </a:solidFill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r>
              <a:rPr lang="ja-JP" altLang="en-US" sz="1400" b="0" dirty="0"/>
              <a:t> </a:t>
            </a:r>
            <a:r>
              <a:rPr lang="en-US" altLang="ja-JP" sz="1400" b="0" dirty="0"/>
              <a:t>1</a:t>
            </a:r>
            <a:r>
              <a:rPr lang="ja-JP" altLang="en-US" sz="1400" b="0" dirty="0"/>
              <a:t>本 参考価格 </a:t>
            </a:r>
            <a:endParaRPr lang="en-US" altLang="ja-JP" sz="1400" b="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8A8BDF7E-B21B-4ED7-8451-8468ECEC29D2}"/>
              </a:ext>
            </a:extLst>
          </p:cNvPr>
          <p:cNvSpPr txBox="1"/>
          <p:nvPr/>
        </p:nvSpPr>
        <p:spPr>
          <a:xfrm>
            <a:off x="1641245" y="4877697"/>
            <a:ext cx="1536285" cy="37350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600" b="1" i="0">
                <a:solidFill>
                  <a:srgbClr val="3A3A3A"/>
                </a:solidFill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r>
              <a:rPr lang="en-US" altLang="ja-JP" sz="1400" dirty="0"/>
              <a:t>3</a:t>
            </a:r>
            <a:r>
              <a:rPr lang="ja-JP" altLang="en-US" sz="1400" dirty="0"/>
              <a:t>色ボールペン </a:t>
            </a:r>
            <a:endParaRPr lang="en-US" altLang="ja-JP" sz="1400" dirty="0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053CCC1-E94B-4CCD-9A10-DA8801CA54F2}"/>
              </a:ext>
            </a:extLst>
          </p:cNvPr>
          <p:cNvSpPr txBox="1"/>
          <p:nvPr/>
        </p:nvSpPr>
        <p:spPr>
          <a:xfrm>
            <a:off x="5940469" y="4877697"/>
            <a:ext cx="1536285" cy="37350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600" b="1" i="0">
                <a:solidFill>
                  <a:srgbClr val="3A3A3A"/>
                </a:solidFill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r>
              <a:rPr lang="ja-JP" altLang="en-US" sz="1400" dirty="0"/>
              <a:t>リフィル </a:t>
            </a:r>
            <a:endParaRPr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2969120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テキスト, ホワイトボード&#10;&#10;自動的に生成された説明">
            <a:extLst>
              <a:ext uri="{FF2B5EF4-FFF2-40B4-BE49-F238E27FC236}">
                <a16:creationId xmlns:a16="http://schemas.microsoft.com/office/drawing/2014/main" id="{4E6A2C40-E396-4A18-A722-3852ED4C0B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691814" cy="7559675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rgbClr val="66AED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C2E20FA-4732-4331-9997-34FFD6E3C794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E8C3F3E-AD44-4EA6-90D5-2AFA3D417E0F}"/>
              </a:ext>
            </a:extLst>
          </p:cNvPr>
          <p:cNvSpPr txBox="1"/>
          <p:nvPr/>
        </p:nvSpPr>
        <p:spPr bwMode="auto">
          <a:xfrm>
            <a:off x="802997" y="629602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商品特長</a:t>
            </a:r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905D5A52-3105-4DCC-AD93-8C37BE40737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6D656DB1-46AB-44EF-AA19-04E1F00A781B}"/>
              </a:ext>
            </a:extLst>
          </p:cNvPr>
          <p:cNvGrpSpPr/>
          <p:nvPr/>
        </p:nvGrpSpPr>
        <p:grpSpPr>
          <a:xfrm>
            <a:off x="7305613" y="689372"/>
            <a:ext cx="2439587" cy="490880"/>
            <a:chOff x="7305613" y="689372"/>
            <a:chExt cx="2439587" cy="490880"/>
          </a:xfrm>
        </p:grpSpPr>
        <p:pic>
          <p:nvPicPr>
            <p:cNvPr id="17" name="図 16" descr="テキスト&#10;&#10;自動的に生成された説明">
              <a:extLst>
                <a:ext uri="{FF2B5EF4-FFF2-40B4-BE49-F238E27FC236}">
                  <a16:creationId xmlns:a16="http://schemas.microsoft.com/office/drawing/2014/main" id="{09BDF94A-46FA-4487-8932-A0E18E3E30A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96372" y="689372"/>
              <a:ext cx="1817184" cy="281370"/>
            </a:xfrm>
            <a:prstGeom prst="rect">
              <a:avLst/>
            </a:prstGeom>
          </p:spPr>
        </p:pic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2B2EB760-203D-4EC9-AB9E-C90F30AE61CB}"/>
                </a:ext>
              </a:extLst>
            </p:cNvPr>
            <p:cNvSpPr txBox="1"/>
            <p:nvPr/>
          </p:nvSpPr>
          <p:spPr>
            <a:xfrm>
              <a:off x="7305613" y="858433"/>
              <a:ext cx="2439587" cy="3218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ja-JP" altLang="en-US" sz="1100" b="1" spc="-50" dirty="0"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いつも、あなたに、ちょうどいい</a:t>
              </a:r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04DA09FC-EA95-4900-8099-DA8CA577B03B}"/>
              </a:ext>
            </a:extLst>
          </p:cNvPr>
          <p:cNvSpPr txBox="1"/>
          <p:nvPr/>
        </p:nvSpPr>
        <p:spPr>
          <a:xfrm>
            <a:off x="781226" y="1227337"/>
            <a:ext cx="1232632" cy="4137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ja-JP" altLang="en-US" sz="1600" b="1" i="0" dirty="0">
                <a:solidFill>
                  <a:srgbClr val="3A3A3A"/>
                </a:solidFill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rPr>
              <a:t>●機能</a:t>
            </a:r>
          </a:p>
        </p:txBody>
      </p:sp>
      <p:pic>
        <p:nvPicPr>
          <p:cNvPr id="3" name="図 2" descr="グラフィカル ユーザー インターフェイス&#10;&#10;自動的に生成された説明">
            <a:extLst>
              <a:ext uri="{FF2B5EF4-FFF2-40B4-BE49-F238E27FC236}">
                <a16:creationId xmlns:a16="http://schemas.microsoft.com/office/drawing/2014/main" id="{B6040F83-55B2-4E4A-8051-54B5F89AFF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61" y="1700316"/>
            <a:ext cx="1791653" cy="1823085"/>
          </a:xfrm>
          <a:prstGeom prst="rect">
            <a:avLst/>
          </a:prstGeom>
        </p:spPr>
      </p:pic>
      <p:pic>
        <p:nvPicPr>
          <p:cNvPr id="6" name="図 5" descr="手に持ったタバコ&#10;&#10;中程度の精度で自動的に生成された説明">
            <a:extLst>
              <a:ext uri="{FF2B5EF4-FFF2-40B4-BE49-F238E27FC236}">
                <a16:creationId xmlns:a16="http://schemas.microsoft.com/office/drawing/2014/main" id="{827E8592-3D79-4789-A887-24F4756CDAE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145" y="1700316"/>
            <a:ext cx="1781175" cy="1781175"/>
          </a:xfrm>
          <a:prstGeom prst="rect">
            <a:avLst/>
          </a:prstGeom>
        </p:spPr>
      </p:pic>
      <p:pic>
        <p:nvPicPr>
          <p:cNvPr id="10" name="図 9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CEF9F9FC-26AD-444F-9D1C-3FAC7BE5226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010" y="4279247"/>
            <a:ext cx="1295400" cy="1295400"/>
          </a:xfrm>
          <a:prstGeom prst="rect">
            <a:avLst/>
          </a:prstGeom>
        </p:spPr>
      </p:pic>
      <p:pic>
        <p:nvPicPr>
          <p:cNvPr id="26" name="図 25" descr="ロゴ&#10;&#10;自動的に生成された説明">
            <a:extLst>
              <a:ext uri="{FF2B5EF4-FFF2-40B4-BE49-F238E27FC236}">
                <a16:creationId xmlns:a16="http://schemas.microsoft.com/office/drawing/2014/main" id="{1492D86F-AA1F-4A61-8EDA-67484588939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778" y="4283902"/>
            <a:ext cx="1295400" cy="1295400"/>
          </a:xfrm>
          <a:prstGeom prst="rect">
            <a:avLst/>
          </a:prstGeom>
        </p:spPr>
      </p:pic>
      <p:pic>
        <p:nvPicPr>
          <p:cNvPr id="33" name="図 32" descr="ポールについている&#10;&#10;中程度の精度で自動的に生成された説明">
            <a:extLst>
              <a:ext uri="{FF2B5EF4-FFF2-40B4-BE49-F238E27FC236}">
                <a16:creationId xmlns:a16="http://schemas.microsoft.com/office/drawing/2014/main" id="{2E7736C2-EC42-407C-8BA4-FFC347CB09B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3787" y="4278811"/>
            <a:ext cx="1295400" cy="1295400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4C18A5B-5444-4920-954E-FB1E504002BB}"/>
              </a:ext>
            </a:extLst>
          </p:cNvPr>
          <p:cNvSpPr txBox="1"/>
          <p:nvPr/>
        </p:nvSpPr>
        <p:spPr>
          <a:xfrm>
            <a:off x="2367628" y="2088382"/>
            <a:ext cx="2998107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105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黒インク量を</a:t>
            </a:r>
            <a:r>
              <a:rPr kumimoji="1" lang="en-US" altLang="ja-JP" sz="105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70%</a:t>
            </a:r>
            <a:r>
              <a:rPr kumimoji="1" lang="ja-JP" altLang="en-US" sz="105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増量！赤・青インクよりたっぷり入っているから、インク交換の手間やインク切れの心配が減ります。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4236594C-4E55-4ED2-B90C-1E1002F124F5}"/>
              </a:ext>
            </a:extLst>
          </p:cNvPr>
          <p:cNvSpPr txBox="1"/>
          <p:nvPr/>
        </p:nvSpPr>
        <p:spPr>
          <a:xfrm>
            <a:off x="2359902" y="1633050"/>
            <a:ext cx="32279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400" i="0">
                <a:solidFill>
                  <a:srgbClr val="3A3A3A"/>
                </a:solidFill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defRPr>
            </a:lvl1pPr>
          </a:lstStyle>
          <a:p>
            <a:r>
              <a:rPr lang="ja-JP" altLang="en-US" dirty="0"/>
              <a:t>黒インク</a:t>
            </a:r>
            <a:r>
              <a:rPr lang="en-US" altLang="ja-JP" dirty="0"/>
              <a:t>70%</a:t>
            </a:r>
            <a:r>
              <a:rPr lang="ja-JP" altLang="en-US" dirty="0"/>
              <a:t>増量 </a:t>
            </a:r>
            <a:r>
              <a:rPr lang="en-US" altLang="ja-JP" dirty="0"/>
              <a:t>"</a:t>
            </a:r>
            <a:r>
              <a:rPr lang="ja-JP" altLang="en-US" dirty="0"/>
              <a:t>長持ちリフィル</a:t>
            </a:r>
            <a:r>
              <a:rPr lang="en-US" altLang="ja-JP" dirty="0"/>
              <a:t>"</a:t>
            </a:r>
            <a:endParaRPr lang="ja-JP" altLang="en-US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DDFDC8C-E245-4750-B209-EF809A00707F}"/>
              </a:ext>
            </a:extLst>
          </p:cNvPr>
          <p:cNvSpPr txBox="1"/>
          <p:nvPr/>
        </p:nvSpPr>
        <p:spPr>
          <a:xfrm>
            <a:off x="7565090" y="1633050"/>
            <a:ext cx="2176425" cy="3077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0" dirty="0"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迷わず黒が使える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E676E0D-2B39-4EE5-8028-83F2AF5CC708}"/>
              </a:ext>
            </a:extLst>
          </p:cNvPr>
          <p:cNvSpPr txBox="1"/>
          <p:nvPr/>
        </p:nvSpPr>
        <p:spPr>
          <a:xfrm>
            <a:off x="7577991" y="2088382"/>
            <a:ext cx="2340834" cy="90024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kumimoji="1" sz="1100">
                <a:latin typeface="A-OTF UD新ゴNT Pr6N R" panose="020B0400000000000000" pitchFamily="34" charset="-128"/>
                <a:ea typeface="A-OTF UD新ゴNT Pr6N R" panose="020B0400000000000000" pitchFamily="34" charset="-128"/>
              </a:defRPr>
            </a:lvl1pPr>
          </a:lstStyle>
          <a:p>
            <a:r>
              <a:rPr lang="ja-JP" altLang="en-US" sz="105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黒がノックしやすい！</a:t>
            </a:r>
          </a:p>
          <a:p>
            <a:r>
              <a:rPr lang="ja-JP" altLang="en-US" sz="105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新開発した天面ノックの構造により</a:t>
            </a:r>
          </a:p>
          <a:p>
            <a:r>
              <a:rPr lang="ja-JP" altLang="en-US" sz="105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単色ボールペンと同じ使い心地。</a:t>
            </a:r>
          </a:p>
          <a:p>
            <a:r>
              <a:rPr lang="ja-JP" altLang="en-US" sz="105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すぐ使いたい時も迷わずノック</a:t>
            </a:r>
          </a:p>
          <a:p>
            <a:r>
              <a:rPr lang="ja-JP" altLang="en-US" sz="105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できます。</a:t>
            </a:r>
          </a:p>
        </p:txBody>
      </p:sp>
      <p:pic>
        <p:nvPicPr>
          <p:cNvPr id="9" name="図 8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CFC6C42F-68F1-4278-BFF9-719DCDEE17D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566" y="3703360"/>
            <a:ext cx="395829" cy="395829"/>
          </a:xfrm>
          <a:prstGeom prst="rect">
            <a:avLst/>
          </a:prstGeom>
        </p:spPr>
      </p:pic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D9A403B-594D-43D5-82D3-B8F34C58D243}"/>
              </a:ext>
            </a:extLst>
          </p:cNvPr>
          <p:cNvSpPr txBox="1"/>
          <p:nvPr/>
        </p:nvSpPr>
        <p:spPr>
          <a:xfrm>
            <a:off x="1213269" y="5619586"/>
            <a:ext cx="15773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400" i="0">
                <a:solidFill>
                  <a:srgbClr val="3A3A3A"/>
                </a:solidFill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defRPr>
            </a:lvl1pPr>
          </a:lstStyle>
          <a:p>
            <a:pPr algn="ctr"/>
            <a:r>
              <a:rPr lang="ja-JP" altLang="en-US" sz="1200" dirty="0"/>
              <a:t>金属補強クリップ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103E2AAC-BB03-4134-BF87-BD202A6F87E8}"/>
              </a:ext>
            </a:extLst>
          </p:cNvPr>
          <p:cNvSpPr txBox="1"/>
          <p:nvPr/>
        </p:nvSpPr>
        <p:spPr>
          <a:xfrm>
            <a:off x="4674713" y="5619586"/>
            <a:ext cx="1364829" cy="28580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400" i="0">
                <a:solidFill>
                  <a:srgbClr val="3A3A3A"/>
                </a:solidFill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defRPr>
            </a:lvl1pPr>
          </a:lstStyle>
          <a:p>
            <a:pPr algn="ctr"/>
            <a:r>
              <a:rPr lang="ja-JP" altLang="en-US" sz="1200" dirty="0"/>
              <a:t>減プラリフィル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08019C87-5FC8-4B2C-A8FB-030C8B0DA14F}"/>
              </a:ext>
            </a:extLst>
          </p:cNvPr>
          <p:cNvSpPr txBox="1"/>
          <p:nvPr/>
        </p:nvSpPr>
        <p:spPr>
          <a:xfrm>
            <a:off x="7245010" y="5619586"/>
            <a:ext cx="2592842" cy="28579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400" i="0">
                <a:solidFill>
                  <a:srgbClr val="3A3A3A"/>
                </a:solidFill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defRPr>
            </a:lvl1pPr>
          </a:lstStyle>
          <a:p>
            <a:pPr algn="ctr"/>
            <a:r>
              <a:rPr lang="ja-JP" altLang="en-US" sz="1200" dirty="0"/>
              <a:t>新リフィルは紙パッケージを採用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7408D564-E435-48BF-9B13-11FE3A7657DE}"/>
              </a:ext>
            </a:extLst>
          </p:cNvPr>
          <p:cNvSpPr txBox="1"/>
          <p:nvPr/>
        </p:nvSpPr>
        <p:spPr>
          <a:xfrm>
            <a:off x="7427926" y="5910147"/>
            <a:ext cx="24099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kumimoji="1" sz="1100">
                <a:latin typeface="A-OTF UD新ゴNT Pr6N R" panose="020B0400000000000000" pitchFamily="34" charset="-128"/>
                <a:ea typeface="A-OTF UD新ゴNT Pr6N R" panose="020B0400000000000000" pitchFamily="34" charset="-128"/>
              </a:defRPr>
            </a:lvl1pPr>
          </a:lstStyle>
          <a:p>
            <a:r>
              <a:rPr lang="en-US" altLang="ja-JP" sz="90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SXRML</a:t>
            </a:r>
            <a:r>
              <a:rPr lang="ja-JP" altLang="en-US" sz="90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のパッケージは、使用時に棄て</a:t>
            </a:r>
          </a:p>
          <a:p>
            <a:r>
              <a:rPr lang="ja-JP" altLang="en-US" sz="90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られることを想定し、プラスチックごみ</a:t>
            </a:r>
          </a:p>
          <a:p>
            <a:r>
              <a:rPr lang="ja-JP" altLang="en-US" sz="90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を増やさない紙製のパッケージを採用し</a:t>
            </a:r>
          </a:p>
          <a:p>
            <a:r>
              <a:rPr lang="ja-JP" altLang="en-US" sz="90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ます。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7AB5E216-8979-4D3F-A331-C329479C683F}"/>
              </a:ext>
            </a:extLst>
          </p:cNvPr>
          <p:cNvSpPr txBox="1"/>
          <p:nvPr/>
        </p:nvSpPr>
        <p:spPr>
          <a:xfrm>
            <a:off x="4282482" y="5910147"/>
            <a:ext cx="2280364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kumimoji="1" sz="1100">
                <a:latin typeface="A-OTF UD新ゴNT Pr6N R" panose="020B0400000000000000" pitchFamily="34" charset="-128"/>
                <a:ea typeface="A-OTF UD新ゴNT Pr6N R" panose="020B0400000000000000" pitchFamily="34" charset="-128"/>
              </a:defRPr>
            </a:lvl1pPr>
          </a:lstStyle>
          <a:p>
            <a:r>
              <a:rPr lang="ja-JP" altLang="en-US" sz="90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プラスチック使用料</a:t>
            </a:r>
            <a:r>
              <a:rPr lang="en-US" altLang="ja-JP" sz="90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30%DOWN</a:t>
            </a:r>
            <a:r>
              <a:rPr lang="ja-JP" altLang="en-US" sz="90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！</a:t>
            </a:r>
          </a:p>
          <a:p>
            <a:r>
              <a:rPr lang="ja-JP" altLang="en-US" sz="90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外寸は従来通りで、ジェットストリーム多色・多機能と互換性があります。お手持ちの軸にセットするだけで黒インク</a:t>
            </a:r>
            <a:r>
              <a:rPr lang="en-US" altLang="ja-JP" sz="90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70%</a:t>
            </a:r>
            <a:r>
              <a:rPr lang="ja-JP" altLang="en-US" sz="90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増量タイプにできます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E1A44EFA-9D35-4882-9DD6-AB6C692D0D2D}"/>
              </a:ext>
            </a:extLst>
          </p:cNvPr>
          <p:cNvSpPr txBox="1"/>
          <p:nvPr/>
        </p:nvSpPr>
        <p:spPr>
          <a:xfrm>
            <a:off x="1057786" y="5910147"/>
            <a:ext cx="1980000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kumimoji="1" sz="1100">
                <a:latin typeface="A-OTF UD新ゴNT Pr6N R" panose="020B0400000000000000" pitchFamily="34" charset="-128"/>
                <a:ea typeface="A-OTF UD新ゴNT Pr6N R" panose="020B0400000000000000" pitchFamily="34" charset="-128"/>
              </a:defRPr>
            </a:lvl1pPr>
          </a:lstStyle>
          <a:p>
            <a:r>
              <a:rPr lang="ja-JP" altLang="en-US" sz="90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ロングライフな</a:t>
            </a:r>
            <a:r>
              <a:rPr lang="en-US" altLang="ja-JP" sz="90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1</a:t>
            </a:r>
            <a:r>
              <a:rPr lang="ja-JP" altLang="en-US" sz="90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本！軸本体や</a:t>
            </a:r>
          </a:p>
          <a:p>
            <a:r>
              <a:rPr lang="ja-JP" altLang="en-US" sz="90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クリップの強度を向上し、長く</a:t>
            </a:r>
          </a:p>
          <a:p>
            <a:r>
              <a:rPr lang="ja-JP" altLang="en-US" sz="90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使える軸設計としました。</a:t>
            </a:r>
          </a:p>
        </p:txBody>
      </p:sp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BB6D630A-64E4-4D85-9663-3909B5F67F52}"/>
              </a:ext>
            </a:extLst>
          </p:cNvPr>
          <p:cNvSpPr/>
          <p:nvPr/>
        </p:nvSpPr>
        <p:spPr>
          <a:xfrm>
            <a:off x="1354236" y="3912241"/>
            <a:ext cx="3600000" cy="0"/>
          </a:xfrm>
          <a:custGeom>
            <a:avLst/>
            <a:gdLst>
              <a:gd name="connsiteX0" fmla="*/ 0 w 3715473"/>
              <a:gd name="connsiteY0" fmla="*/ 0 h 0"/>
              <a:gd name="connsiteX1" fmla="*/ 3715473 w 3715473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15473">
                <a:moveTo>
                  <a:pt x="0" y="0"/>
                </a:moveTo>
                <a:lnTo>
                  <a:pt x="3715473" y="0"/>
                </a:lnTo>
              </a:path>
            </a:pathLst>
          </a:cu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43" name="フリーフォーム: 図形 42">
            <a:extLst>
              <a:ext uri="{FF2B5EF4-FFF2-40B4-BE49-F238E27FC236}">
                <a16:creationId xmlns:a16="http://schemas.microsoft.com/office/drawing/2014/main" id="{0B9A06CD-17F2-4571-968E-F0EE366C44FE}"/>
              </a:ext>
            </a:extLst>
          </p:cNvPr>
          <p:cNvSpPr/>
          <p:nvPr/>
        </p:nvSpPr>
        <p:spPr>
          <a:xfrm>
            <a:off x="5811586" y="3912241"/>
            <a:ext cx="3600000" cy="0"/>
          </a:xfrm>
          <a:custGeom>
            <a:avLst/>
            <a:gdLst>
              <a:gd name="connsiteX0" fmla="*/ 0 w 3715473"/>
              <a:gd name="connsiteY0" fmla="*/ 0 h 0"/>
              <a:gd name="connsiteX1" fmla="*/ 3715473 w 3715473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15473">
                <a:moveTo>
                  <a:pt x="0" y="0"/>
                </a:moveTo>
                <a:lnTo>
                  <a:pt x="3715473" y="0"/>
                </a:lnTo>
              </a:path>
            </a:pathLst>
          </a:cu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3521788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テキスト, ホワイトボード&#10;&#10;自動的に生成された説明">
            <a:extLst>
              <a:ext uri="{FF2B5EF4-FFF2-40B4-BE49-F238E27FC236}">
                <a16:creationId xmlns:a16="http://schemas.microsoft.com/office/drawing/2014/main" id="{4E6A2C40-E396-4A18-A722-3852ED4C0B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691814" cy="7559675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rgbClr val="66AED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C2E20FA-4732-4331-9997-34FFD6E3C794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E8C3F3E-AD44-4EA6-90D5-2AFA3D417E0F}"/>
              </a:ext>
            </a:extLst>
          </p:cNvPr>
          <p:cNvSpPr txBox="1"/>
          <p:nvPr/>
        </p:nvSpPr>
        <p:spPr bwMode="auto">
          <a:xfrm>
            <a:off x="802997" y="629602"/>
            <a:ext cx="2263491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ラインナップ</a:t>
            </a:r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905D5A52-3105-4DCC-AD93-8C37BE40737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6D656DB1-46AB-44EF-AA19-04E1F00A781B}"/>
              </a:ext>
            </a:extLst>
          </p:cNvPr>
          <p:cNvGrpSpPr/>
          <p:nvPr/>
        </p:nvGrpSpPr>
        <p:grpSpPr>
          <a:xfrm>
            <a:off x="7305613" y="689372"/>
            <a:ext cx="2439587" cy="490880"/>
            <a:chOff x="7305613" y="689372"/>
            <a:chExt cx="2439587" cy="490880"/>
          </a:xfrm>
        </p:grpSpPr>
        <p:pic>
          <p:nvPicPr>
            <p:cNvPr id="17" name="図 16" descr="テキスト&#10;&#10;自動的に生成された説明">
              <a:extLst>
                <a:ext uri="{FF2B5EF4-FFF2-40B4-BE49-F238E27FC236}">
                  <a16:creationId xmlns:a16="http://schemas.microsoft.com/office/drawing/2014/main" id="{09BDF94A-46FA-4487-8932-A0E18E3E30A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96372" y="689372"/>
              <a:ext cx="1817184" cy="281370"/>
            </a:xfrm>
            <a:prstGeom prst="rect">
              <a:avLst/>
            </a:prstGeom>
          </p:spPr>
        </p:pic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2B2EB760-203D-4EC9-AB9E-C90F30AE61CB}"/>
                </a:ext>
              </a:extLst>
            </p:cNvPr>
            <p:cNvSpPr txBox="1"/>
            <p:nvPr/>
          </p:nvSpPr>
          <p:spPr>
            <a:xfrm>
              <a:off x="7305613" y="858433"/>
              <a:ext cx="2439587" cy="3218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ja-JP" altLang="en-US" sz="1100" b="1" spc="-50" dirty="0"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いつも、あなたに、ちょうどいい</a:t>
              </a:r>
            </a:p>
          </p:txBody>
        </p:sp>
      </p:grpSp>
      <p:pic>
        <p:nvPicPr>
          <p:cNvPr id="37" name="図 36" descr="白い背景にあるペン&#10;&#10;自動的に生成された説明">
            <a:extLst>
              <a:ext uri="{FF2B5EF4-FFF2-40B4-BE49-F238E27FC236}">
                <a16:creationId xmlns:a16="http://schemas.microsoft.com/office/drawing/2014/main" id="{B87E7C38-4C6A-4771-9BB9-46723594B5C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6" t="9860" r="34845" b="9471"/>
          <a:stretch/>
        </p:blipFill>
        <p:spPr>
          <a:xfrm>
            <a:off x="1060249" y="1575352"/>
            <a:ext cx="2604739" cy="2214880"/>
          </a:xfrm>
          <a:prstGeom prst="rect">
            <a:avLst/>
          </a:prstGeom>
        </p:spPr>
      </p:pic>
      <p:pic>
        <p:nvPicPr>
          <p:cNvPr id="39" name="図 38" descr="白い背景にあるペン&#10;&#10;自動的に生成された説明">
            <a:extLst>
              <a:ext uri="{FF2B5EF4-FFF2-40B4-BE49-F238E27FC236}">
                <a16:creationId xmlns:a16="http://schemas.microsoft.com/office/drawing/2014/main" id="{9FD07E0E-9DA2-4DB8-8A25-94C0F13D430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44" t="22194" r="33998" b="19337"/>
          <a:stretch/>
        </p:blipFill>
        <p:spPr>
          <a:xfrm>
            <a:off x="5825503" y="4766841"/>
            <a:ext cx="2668840" cy="1605384"/>
          </a:xfrm>
          <a:prstGeom prst="rect">
            <a:avLst/>
          </a:prstGeom>
        </p:spPr>
      </p:pic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4E9A2197-2EC3-479C-8881-707F71EC72CF}"/>
              </a:ext>
            </a:extLst>
          </p:cNvPr>
          <p:cNvSpPr txBox="1"/>
          <p:nvPr/>
        </p:nvSpPr>
        <p:spPr>
          <a:xfrm>
            <a:off x="4712190" y="1551678"/>
            <a:ext cx="4361074" cy="969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b="1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3</a:t>
            </a:r>
            <a:r>
              <a:rPr lang="ja-JP" altLang="en-US" b="1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色ボールペン </a:t>
            </a:r>
            <a:r>
              <a:rPr lang="en-US" altLang="ja-JP" b="1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0.5mm</a:t>
            </a:r>
            <a:r>
              <a:rPr lang="ja-JP" altLang="en-US" b="1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（全</a:t>
            </a:r>
            <a:r>
              <a:rPr lang="en-US" altLang="ja-JP" b="1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5</a:t>
            </a:r>
            <a:r>
              <a:rPr lang="ja-JP" altLang="en-US" b="1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色）</a:t>
            </a:r>
          </a:p>
          <a:p>
            <a:pPr algn="l"/>
            <a:endParaRPr lang="ja-JP" altLang="en-US" sz="1300" dirty="0">
              <a:solidFill>
                <a:srgbClr val="3A3A3A"/>
              </a:solidFill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  <a:p>
            <a:pPr algn="l"/>
            <a:r>
              <a:rPr lang="ja-JP" altLang="en-US" sz="13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ブラック／ホワイト／アイスブルー／</a:t>
            </a:r>
            <a:br>
              <a:rPr lang="ja-JP" altLang="en-US" sz="13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</a:br>
            <a:r>
              <a:rPr lang="ja-JP" altLang="en-US" sz="13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ベリーピンク／グレージュ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7EDF94AC-B9E5-4D84-955E-A328F287F371}"/>
              </a:ext>
            </a:extLst>
          </p:cNvPr>
          <p:cNvSpPr txBox="1"/>
          <p:nvPr/>
        </p:nvSpPr>
        <p:spPr>
          <a:xfrm>
            <a:off x="2181686" y="4716691"/>
            <a:ext cx="3790569" cy="969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3</a:t>
            </a:r>
            <a:r>
              <a:rPr lang="ja-JP" altLang="en-US" b="1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色ボールペン </a:t>
            </a:r>
            <a:r>
              <a:rPr lang="en-US" altLang="ja-JP" b="1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0.7mm</a:t>
            </a:r>
            <a:r>
              <a:rPr lang="ja-JP" altLang="en-US" b="1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（全</a:t>
            </a:r>
            <a:r>
              <a:rPr lang="en-US" altLang="ja-JP" b="1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3</a:t>
            </a:r>
            <a:r>
              <a:rPr lang="ja-JP" altLang="en-US" b="1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色）</a:t>
            </a:r>
          </a:p>
          <a:p>
            <a:endParaRPr lang="ja-JP" altLang="en-US" sz="1300" dirty="0">
              <a:solidFill>
                <a:srgbClr val="3A3A3A"/>
              </a:solidFill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  <a:p>
            <a:r>
              <a:rPr lang="ja-JP" altLang="en-US" sz="13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ネイビー／ダークオリーブ／</a:t>
            </a:r>
            <a:br>
              <a:rPr lang="ja-JP" altLang="en-US" sz="13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</a:br>
            <a:r>
              <a:rPr lang="ja-JP" altLang="en-US" sz="13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レモンイエロー</a:t>
            </a:r>
          </a:p>
        </p:txBody>
      </p:sp>
      <p:pic>
        <p:nvPicPr>
          <p:cNvPr id="52" name="図 51" descr="白い背景にあるペン&#10;&#10;自動的に生成された説明">
            <a:extLst>
              <a:ext uri="{FF2B5EF4-FFF2-40B4-BE49-F238E27FC236}">
                <a16:creationId xmlns:a16="http://schemas.microsoft.com/office/drawing/2014/main" id="{4726D067-CB38-46E3-B50F-01E4287714C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44012" y="1607961"/>
            <a:ext cx="962694" cy="2214880"/>
          </a:xfrm>
          <a:prstGeom prst="rect">
            <a:avLst/>
          </a:prstGeom>
        </p:spPr>
      </p:pic>
      <p:pic>
        <p:nvPicPr>
          <p:cNvPr id="53" name="図 52" descr="白い背景にあるペン&#10;&#10;自動的に生成された説明">
            <a:extLst>
              <a:ext uri="{FF2B5EF4-FFF2-40B4-BE49-F238E27FC236}">
                <a16:creationId xmlns:a16="http://schemas.microsoft.com/office/drawing/2014/main" id="{29E7A8E6-8AD9-4D37-9648-601BA50B181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16922" y="4766841"/>
            <a:ext cx="1072974" cy="160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924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テキスト, ホワイトボード&#10;&#10;自動的に生成された説明">
            <a:extLst>
              <a:ext uri="{FF2B5EF4-FFF2-40B4-BE49-F238E27FC236}">
                <a16:creationId xmlns:a16="http://schemas.microsoft.com/office/drawing/2014/main" id="{4E6A2C40-E396-4A18-A722-3852ED4C0B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691814" cy="7559675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rgbClr val="66AED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C2E20FA-4732-4331-9997-34FFD6E3C794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E8C3F3E-AD44-4EA6-90D5-2AFA3D417E0F}"/>
              </a:ext>
            </a:extLst>
          </p:cNvPr>
          <p:cNvSpPr txBox="1"/>
          <p:nvPr/>
        </p:nvSpPr>
        <p:spPr bwMode="auto">
          <a:xfrm>
            <a:off x="802997" y="629602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売場提案</a:t>
            </a:r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905D5A52-3105-4DCC-AD93-8C37BE40737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6D656DB1-46AB-44EF-AA19-04E1F00A781B}"/>
              </a:ext>
            </a:extLst>
          </p:cNvPr>
          <p:cNvGrpSpPr/>
          <p:nvPr/>
        </p:nvGrpSpPr>
        <p:grpSpPr>
          <a:xfrm>
            <a:off x="7305613" y="689372"/>
            <a:ext cx="2439587" cy="490880"/>
            <a:chOff x="7305613" y="689372"/>
            <a:chExt cx="2439587" cy="490880"/>
          </a:xfrm>
        </p:grpSpPr>
        <p:pic>
          <p:nvPicPr>
            <p:cNvPr id="17" name="図 16" descr="テキスト&#10;&#10;自動的に生成された説明">
              <a:extLst>
                <a:ext uri="{FF2B5EF4-FFF2-40B4-BE49-F238E27FC236}">
                  <a16:creationId xmlns:a16="http://schemas.microsoft.com/office/drawing/2014/main" id="{09BDF94A-46FA-4487-8932-A0E18E3E30A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96372" y="689372"/>
              <a:ext cx="1817184" cy="281370"/>
            </a:xfrm>
            <a:prstGeom prst="rect">
              <a:avLst/>
            </a:prstGeom>
          </p:spPr>
        </p:pic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2B2EB760-203D-4EC9-AB9E-C90F30AE61CB}"/>
                </a:ext>
              </a:extLst>
            </p:cNvPr>
            <p:cNvSpPr txBox="1"/>
            <p:nvPr/>
          </p:nvSpPr>
          <p:spPr>
            <a:xfrm>
              <a:off x="7305613" y="858433"/>
              <a:ext cx="2439587" cy="3218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ja-JP" altLang="en-US" sz="1100" b="1" spc="-50" dirty="0"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いつも、あなたに、ちょうどいい</a:t>
              </a:r>
            </a:p>
          </p:txBody>
        </p:sp>
      </p:grp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5057240A-8E52-40B9-BC4E-94AAB562CFD2}"/>
              </a:ext>
            </a:extLst>
          </p:cNvPr>
          <p:cNvSpPr/>
          <p:nvPr/>
        </p:nvSpPr>
        <p:spPr>
          <a:xfrm>
            <a:off x="520700" y="2146166"/>
            <a:ext cx="9650413" cy="42260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158D965-C0F9-43EA-BD6E-2E51EB24F19F}"/>
              </a:ext>
            </a:extLst>
          </p:cNvPr>
          <p:cNvSpPr txBox="1"/>
          <p:nvPr/>
        </p:nvSpPr>
        <p:spPr>
          <a:xfrm>
            <a:off x="1005561" y="4501152"/>
            <a:ext cx="2489063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sz="1600" i="0" dirty="0">
                <a:solidFill>
                  <a:srgbClr val="3A3A3A"/>
                </a:solidFill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A</a:t>
            </a:r>
            <a:r>
              <a:rPr lang="ja-JP" altLang="en-US" sz="1600" i="0" dirty="0">
                <a:solidFill>
                  <a:srgbClr val="3A3A3A"/>
                </a:solidFill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セット</a:t>
            </a:r>
          </a:p>
          <a:p>
            <a:pPr algn="l"/>
            <a:r>
              <a:rPr lang="en-US" altLang="ja-JP" sz="1300" b="0" i="0" dirty="0">
                <a:solidFill>
                  <a:srgbClr val="3A3A3A"/>
                </a:solidFill>
                <a:effectLst/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W450×H500×D300mm</a:t>
            </a:r>
            <a:br>
              <a:rPr lang="en-US" altLang="ja-JP" b="0" i="0" dirty="0">
                <a:solidFill>
                  <a:srgbClr val="3A3A3A"/>
                </a:solidFill>
                <a:effectLst/>
                <a:latin typeface="Noto Sans JP"/>
              </a:rPr>
            </a:br>
            <a:r>
              <a:rPr lang="en-US" altLang="ja-JP" sz="1400" b="1" dirty="0">
                <a:solidFill>
                  <a:srgbClr val="3A3A3A"/>
                </a:solidFill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¥28,400</a:t>
            </a:r>
            <a:endParaRPr lang="en-US" altLang="ja-JP" sz="1300" b="1" dirty="0">
              <a:solidFill>
                <a:srgbClr val="3A3A3A"/>
              </a:solidFill>
              <a:latin typeface="A-OTF UD新ゴ Pr6 L" panose="020B0300000000000000" pitchFamily="34" charset="-128"/>
              <a:ea typeface="A-OTF UD新ゴ Pr6 L" panose="020B0300000000000000" pitchFamily="34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4318A2FD-2653-4F2D-BE7B-769F0E067125}"/>
              </a:ext>
            </a:extLst>
          </p:cNvPr>
          <p:cNvSpPr txBox="1"/>
          <p:nvPr/>
        </p:nvSpPr>
        <p:spPr>
          <a:xfrm>
            <a:off x="4197839" y="4511312"/>
            <a:ext cx="2335490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sz="1600" dirty="0">
                <a:solidFill>
                  <a:srgbClr val="3A3A3A"/>
                </a:solidFill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B</a:t>
            </a:r>
            <a:r>
              <a:rPr lang="en-US" altLang="ja-JP" sz="1600" i="0" dirty="0">
                <a:solidFill>
                  <a:srgbClr val="3A3A3A"/>
                </a:solidFill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1</a:t>
            </a:r>
            <a:r>
              <a:rPr lang="ja-JP" altLang="en-US" sz="1600" i="0" dirty="0">
                <a:solidFill>
                  <a:srgbClr val="3A3A3A"/>
                </a:solidFill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セット</a:t>
            </a:r>
          </a:p>
          <a:p>
            <a:pPr algn="l"/>
            <a:r>
              <a:rPr lang="en-US" altLang="ja-JP" sz="1300" b="0" i="0" dirty="0">
                <a:solidFill>
                  <a:srgbClr val="3A3A3A"/>
                </a:solidFill>
                <a:effectLst/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W300×H500×D300mm</a:t>
            </a:r>
            <a:br>
              <a:rPr lang="en-US" altLang="ja-JP" b="0" i="0" dirty="0">
                <a:solidFill>
                  <a:srgbClr val="3A3A3A"/>
                </a:solidFill>
                <a:effectLst/>
                <a:latin typeface="Noto Sans JP"/>
              </a:rPr>
            </a:br>
            <a:r>
              <a:rPr lang="en-US" altLang="ja-JP" sz="1400" b="1" dirty="0">
                <a:solidFill>
                  <a:srgbClr val="3A3A3A"/>
                </a:solidFill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¥28,400</a:t>
            </a:r>
            <a:endParaRPr lang="en-US" altLang="ja-JP" sz="1300" b="1" dirty="0">
              <a:solidFill>
                <a:srgbClr val="3A3A3A"/>
              </a:solidFill>
              <a:latin typeface="A-OTF UD新ゴ Pr6 L" panose="020B0300000000000000" pitchFamily="34" charset="-128"/>
              <a:ea typeface="A-OTF UD新ゴ Pr6 L" panose="020B0300000000000000" pitchFamily="34" charset="-128"/>
            </a:endParaRPr>
          </a:p>
        </p:txBody>
      </p:sp>
      <p:pic>
        <p:nvPicPr>
          <p:cNvPr id="6" name="図 5" descr="グラフィカル ユーザー インターフェイス&#10;&#10;自動的に生成された説明">
            <a:extLst>
              <a:ext uri="{FF2B5EF4-FFF2-40B4-BE49-F238E27FC236}">
                <a16:creationId xmlns:a16="http://schemas.microsoft.com/office/drawing/2014/main" id="{ACBE427B-0DDF-4214-B940-0C14C1E8DE2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76" r="20382" b="5496"/>
          <a:stretch/>
        </p:blipFill>
        <p:spPr>
          <a:xfrm>
            <a:off x="978568" y="1580729"/>
            <a:ext cx="2354484" cy="2442631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1BEFA18D-1892-4351-BAF8-36670AD33A0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90" r="31601" b="5344"/>
          <a:stretch/>
        </p:blipFill>
        <p:spPr>
          <a:xfrm>
            <a:off x="4550762" y="1595695"/>
            <a:ext cx="1459268" cy="2453065"/>
          </a:xfrm>
          <a:prstGeom prst="rect">
            <a:avLst/>
          </a:prstGeom>
        </p:spPr>
      </p:pic>
      <p:pic>
        <p:nvPicPr>
          <p:cNvPr id="11" name="図 10" descr="テキスト&#10;&#10;中程度の精度で自動的に生成された説明">
            <a:extLst>
              <a:ext uri="{FF2B5EF4-FFF2-40B4-BE49-F238E27FC236}">
                <a16:creationId xmlns:a16="http://schemas.microsoft.com/office/drawing/2014/main" id="{AC767540-7A94-40FB-BDCF-5AD6D5B36AC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34" r="32978" b="5316"/>
          <a:stretch/>
        </p:blipFill>
        <p:spPr>
          <a:xfrm>
            <a:off x="7751208" y="1579723"/>
            <a:ext cx="1252808" cy="2453797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94D3B90-0646-47B0-A5D6-6CAA792A3850}"/>
              </a:ext>
            </a:extLst>
          </p:cNvPr>
          <p:cNvSpPr txBox="1"/>
          <p:nvPr/>
        </p:nvSpPr>
        <p:spPr>
          <a:xfrm>
            <a:off x="7340630" y="4501152"/>
            <a:ext cx="2545417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sz="1600" i="0" dirty="0">
                <a:solidFill>
                  <a:srgbClr val="3A3A3A"/>
                </a:solidFill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R</a:t>
            </a:r>
            <a:r>
              <a:rPr lang="ja-JP" altLang="en-US" sz="1600" i="0" dirty="0">
                <a:solidFill>
                  <a:srgbClr val="3A3A3A"/>
                </a:solidFill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セット</a:t>
            </a:r>
          </a:p>
          <a:p>
            <a:pPr algn="l"/>
            <a:r>
              <a:rPr lang="en-US" altLang="ja-JP" sz="1300" b="0" i="0" dirty="0">
                <a:solidFill>
                  <a:srgbClr val="3A3A3A"/>
                </a:solidFill>
                <a:effectLst/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W300×H500×D300mm</a:t>
            </a:r>
            <a:br>
              <a:rPr lang="en-US" altLang="ja-JP" b="0" i="0" dirty="0">
                <a:solidFill>
                  <a:srgbClr val="3A3A3A"/>
                </a:solidFill>
                <a:effectLst/>
                <a:latin typeface="Noto Sans JP"/>
              </a:rPr>
            </a:br>
            <a:r>
              <a:rPr lang="en-US" altLang="ja-JP" sz="1400" b="1" dirty="0">
                <a:solidFill>
                  <a:srgbClr val="3A3A3A"/>
                </a:solidFill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¥15,200</a:t>
            </a:r>
            <a:endParaRPr lang="en-US" altLang="ja-JP" sz="1300" b="1" dirty="0">
              <a:solidFill>
                <a:srgbClr val="3A3A3A"/>
              </a:solidFill>
              <a:latin typeface="A-OTF UD新ゴ Pr6 L" panose="020B0300000000000000" pitchFamily="34" charset="-128"/>
              <a:ea typeface="A-OTF UD新ゴ Pr6 L" panose="020B0300000000000000" pitchFamily="34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5DD9E8A7-0C3A-4C09-A99D-41441738015F}"/>
              </a:ext>
            </a:extLst>
          </p:cNvPr>
          <p:cNvSpPr txBox="1"/>
          <p:nvPr/>
        </p:nvSpPr>
        <p:spPr>
          <a:xfrm>
            <a:off x="1000481" y="5275470"/>
            <a:ext cx="2592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ja-JP" altLang="en-US" sz="1000" b="1" i="0" dirty="0">
                <a:solidFill>
                  <a:srgbClr val="3A3A3A"/>
                </a:solidFill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文具・雑貨・一般店様向け</a:t>
            </a:r>
            <a:endParaRPr lang="ja-JP" altLang="en-US" sz="900" b="0" i="0" dirty="0">
              <a:solidFill>
                <a:srgbClr val="3A3A3A"/>
              </a:solidFill>
              <a:effectLst/>
              <a:latin typeface="A-OTF UD新ゴNT Pr6 L" panose="020B0300000000000000" pitchFamily="34" charset="-128"/>
              <a:ea typeface="A-OTF UD新ゴNT Pr6 L" panose="020B0300000000000000" pitchFamily="34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67D8F56-914C-45DB-95EE-A36D6E0014C4}"/>
              </a:ext>
            </a:extLst>
          </p:cNvPr>
          <p:cNvSpPr txBox="1"/>
          <p:nvPr/>
        </p:nvSpPr>
        <p:spPr>
          <a:xfrm>
            <a:off x="4197596" y="5285630"/>
            <a:ext cx="262843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900" b="0" i="0">
                <a:solidFill>
                  <a:srgbClr val="3A3A3A"/>
                </a:solidFill>
                <a:effectLst/>
                <a:latin typeface="A-OTF UD新ゴNT Pr6 L" panose="020B0300000000000000" pitchFamily="34" charset="-128"/>
                <a:ea typeface="A-OTF UD新ゴNT Pr6 L" panose="020B0300000000000000" pitchFamily="34" charset="-128"/>
              </a:defRPr>
            </a:lvl1pPr>
          </a:lstStyle>
          <a:p>
            <a:r>
              <a:rPr lang="ja-JP" altLang="en-US" sz="1000" b="1" dirty="0"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文具・雑貨・一般店様向け</a:t>
            </a:r>
            <a:endParaRPr lang="ja-JP" altLang="en-US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CF8852F-6507-43AA-BCD1-ABF4CE81F95E}"/>
              </a:ext>
            </a:extLst>
          </p:cNvPr>
          <p:cNvSpPr txBox="1"/>
          <p:nvPr/>
        </p:nvSpPr>
        <p:spPr>
          <a:xfrm>
            <a:off x="7346812" y="5275470"/>
            <a:ext cx="243218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900" b="0" i="0">
                <a:solidFill>
                  <a:srgbClr val="3A3A3A"/>
                </a:solidFill>
                <a:effectLst/>
                <a:latin typeface="A-OTF UD新ゴNT Pr6 L" panose="020B0300000000000000" pitchFamily="34" charset="-128"/>
                <a:ea typeface="A-OTF UD新ゴNT Pr6 L" panose="020B0300000000000000" pitchFamily="34" charset="-128"/>
              </a:defRPr>
            </a:lvl1pPr>
          </a:lstStyle>
          <a:p>
            <a:r>
              <a:rPr lang="ja-JP" altLang="en-US" sz="1000" b="1" dirty="0"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量販・ドラッグストア様向け</a:t>
            </a:r>
            <a:endParaRPr lang="ja-JP" altLang="en-US" dirty="0"/>
          </a:p>
        </p:txBody>
      </p:sp>
      <p:sp>
        <p:nvSpPr>
          <p:cNvPr id="31" name="フリーフォーム: 図形 30">
            <a:extLst>
              <a:ext uri="{FF2B5EF4-FFF2-40B4-BE49-F238E27FC236}">
                <a16:creationId xmlns:a16="http://schemas.microsoft.com/office/drawing/2014/main" id="{B3870BDC-58CA-4A60-B5FD-AD86D709B9EE}"/>
              </a:ext>
            </a:extLst>
          </p:cNvPr>
          <p:cNvSpPr/>
          <p:nvPr/>
        </p:nvSpPr>
        <p:spPr>
          <a:xfrm>
            <a:off x="3750195" y="2547000"/>
            <a:ext cx="0" cy="3600000"/>
          </a:xfrm>
          <a:custGeom>
            <a:avLst/>
            <a:gdLst>
              <a:gd name="connsiteX0" fmla="*/ 0 w 0"/>
              <a:gd name="connsiteY0" fmla="*/ 0 h 3784922"/>
              <a:gd name="connsiteX1" fmla="*/ 0 w 0"/>
              <a:gd name="connsiteY1" fmla="*/ 3784922 h 378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3784922">
                <a:moveTo>
                  <a:pt x="0" y="0"/>
                </a:moveTo>
                <a:lnTo>
                  <a:pt x="0" y="3784922"/>
                </a:ln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フリーフォーム: 図形 31">
            <a:extLst>
              <a:ext uri="{FF2B5EF4-FFF2-40B4-BE49-F238E27FC236}">
                <a16:creationId xmlns:a16="http://schemas.microsoft.com/office/drawing/2014/main" id="{F460F0CF-3E3B-4466-9FFD-9C2B5A8644F4}"/>
              </a:ext>
            </a:extLst>
          </p:cNvPr>
          <p:cNvSpPr/>
          <p:nvPr/>
        </p:nvSpPr>
        <p:spPr>
          <a:xfrm>
            <a:off x="6967957" y="2547000"/>
            <a:ext cx="0" cy="3600000"/>
          </a:xfrm>
          <a:custGeom>
            <a:avLst/>
            <a:gdLst>
              <a:gd name="connsiteX0" fmla="*/ 0 w 0"/>
              <a:gd name="connsiteY0" fmla="*/ 0 h 3784922"/>
              <a:gd name="connsiteX1" fmla="*/ 0 w 0"/>
              <a:gd name="connsiteY1" fmla="*/ 3784922 h 378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3784922">
                <a:moveTo>
                  <a:pt x="0" y="0"/>
                </a:moveTo>
                <a:lnTo>
                  <a:pt x="0" y="3784922"/>
                </a:ln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CDED2D40-A63D-4B15-9B0C-441BE5139D58}"/>
              </a:ext>
            </a:extLst>
          </p:cNvPr>
          <p:cNvSpPr txBox="1"/>
          <p:nvPr/>
        </p:nvSpPr>
        <p:spPr>
          <a:xfrm>
            <a:off x="989831" y="5462930"/>
            <a:ext cx="259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ja-JP" altLang="en-US" sz="900" b="0" i="0" dirty="0">
                <a:solidFill>
                  <a:srgbClr val="3A3A3A"/>
                </a:solidFill>
                <a:effectLst/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黒がノックで迷わず伝える点、黒インクが</a:t>
            </a:r>
            <a:endParaRPr lang="en-US" altLang="ja-JP" sz="900" b="0" i="0" dirty="0">
              <a:solidFill>
                <a:srgbClr val="3A3A3A"/>
              </a:solidFill>
              <a:effectLst/>
              <a:latin typeface="A-OTF UD新ゴNT Pr6 L" panose="020B0300000000000000" pitchFamily="34" charset="-128"/>
              <a:ea typeface="A-OTF UD新ゴNT Pr6 L" panose="020B0300000000000000" pitchFamily="34" charset="-128"/>
            </a:endParaRPr>
          </a:p>
          <a:p>
            <a:pPr algn="l"/>
            <a:r>
              <a:rPr lang="ja-JP" altLang="en-US" sz="900" b="0" i="0" dirty="0">
                <a:solidFill>
                  <a:srgbClr val="3A3A3A"/>
                </a:solidFill>
                <a:effectLst/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７０％増量している点を、大きなビジュアルで表現。リフィルを中央に配置し、本体軸全体が見やすいように、横置きで展開しています。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B3F7D668-8BD2-4F94-89F5-06701E17C274}"/>
              </a:ext>
            </a:extLst>
          </p:cNvPr>
          <p:cNvSpPr txBox="1"/>
          <p:nvPr/>
        </p:nvSpPr>
        <p:spPr>
          <a:xfrm>
            <a:off x="4186946" y="5473090"/>
            <a:ext cx="26284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900" b="0" i="0">
                <a:solidFill>
                  <a:srgbClr val="3A3A3A"/>
                </a:solidFill>
                <a:effectLst/>
                <a:latin typeface="A-OTF UD新ゴNT Pr6 L" panose="020B0300000000000000" pitchFamily="34" charset="-128"/>
                <a:ea typeface="A-OTF UD新ゴNT Pr6 L" panose="020B0300000000000000" pitchFamily="34" charset="-128"/>
              </a:defRPr>
            </a:lvl1pPr>
          </a:lstStyle>
          <a:p>
            <a:r>
              <a:rPr lang="ja-JP" altLang="en-US" dirty="0"/>
              <a:t>黒がノックで迷わず伝える点、黒インクが</a:t>
            </a:r>
            <a:endParaRPr lang="en-US" altLang="ja-JP" dirty="0"/>
          </a:p>
          <a:p>
            <a:r>
              <a:rPr lang="ja-JP" altLang="en-US" dirty="0"/>
              <a:t>７０％増量している点をコンパクトに表現。</a:t>
            </a:r>
            <a:endParaRPr lang="en-US" altLang="ja-JP" dirty="0"/>
          </a:p>
          <a:p>
            <a:r>
              <a:rPr lang="ja-JP" altLang="en-US" dirty="0"/>
              <a:t>上段は</a:t>
            </a:r>
            <a:r>
              <a:rPr lang="en-US" altLang="ja-JP" dirty="0"/>
              <a:t>0.7㎜</a:t>
            </a:r>
            <a:r>
              <a:rPr lang="ja-JP" altLang="en-US" dirty="0"/>
              <a:t>下段は</a:t>
            </a:r>
            <a:r>
              <a:rPr lang="en-US" altLang="ja-JP" dirty="0"/>
              <a:t>0.5㎜</a:t>
            </a:r>
            <a:r>
              <a:rPr lang="ja-JP" altLang="en-US" dirty="0"/>
              <a:t>にゾーニングしました。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ACC4A298-285A-4F52-884E-00248C48E68A}"/>
              </a:ext>
            </a:extLst>
          </p:cNvPr>
          <p:cNvSpPr txBox="1"/>
          <p:nvPr/>
        </p:nvSpPr>
        <p:spPr>
          <a:xfrm>
            <a:off x="7336162" y="5462930"/>
            <a:ext cx="2432188" cy="6617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900" b="0" i="0">
                <a:solidFill>
                  <a:srgbClr val="3A3A3A"/>
                </a:solidFill>
                <a:effectLst/>
                <a:latin typeface="A-OTF UD新ゴNT Pr6 L" panose="020B0300000000000000" pitchFamily="34" charset="-128"/>
                <a:ea typeface="A-OTF UD新ゴNT Pr6 L" panose="020B0300000000000000" pitchFamily="34" charset="-128"/>
              </a:defRPr>
            </a:lvl1pPr>
          </a:lstStyle>
          <a:p>
            <a:r>
              <a:rPr lang="ja-JP" altLang="en-US" dirty="0"/>
              <a:t>ドラッグストアやホームセンターなどを</a:t>
            </a:r>
            <a:endParaRPr lang="en-US" altLang="ja-JP" dirty="0"/>
          </a:p>
          <a:p>
            <a:r>
              <a:rPr lang="ja-JP" altLang="en-US" dirty="0"/>
              <a:t>想定した、フック商品のディスプレイです。</a:t>
            </a:r>
            <a:endParaRPr lang="en-US" altLang="ja-JP" dirty="0"/>
          </a:p>
          <a:p>
            <a:r>
              <a:rPr lang="ja-JP" altLang="en-US" dirty="0"/>
              <a:t>遠くからでも目立つよう大きくサイン面を</a:t>
            </a:r>
            <a:endParaRPr lang="en-US" altLang="ja-JP" dirty="0"/>
          </a:p>
          <a:p>
            <a:r>
              <a:rPr lang="ja-JP" altLang="en-US" dirty="0"/>
              <a:t>取ったデザインです。</a:t>
            </a:r>
          </a:p>
        </p:txBody>
      </p:sp>
    </p:spTree>
    <p:extLst>
      <p:ext uri="{BB962C8B-B14F-4D97-AF65-F5344CB8AC3E}">
        <p14:creationId xmlns:p14="http://schemas.microsoft.com/office/powerpoint/2010/main" val="12185919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396</TotalTime>
  <Words>587</Words>
  <Application>Microsoft Office PowerPoint</Application>
  <PresentationFormat>ユーザー設定</PresentationFormat>
  <Paragraphs>74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9" baseType="lpstr">
      <vt:lpstr>A-OTF UD新ゴ Pr6 L</vt:lpstr>
      <vt:lpstr>A-OTF UD新ゴ Pr6N DB</vt:lpstr>
      <vt:lpstr>A-OTF UD新ゴ Pro DB</vt:lpstr>
      <vt:lpstr>A-OTF UD新ゴ Pro M</vt:lpstr>
      <vt:lpstr>A-OTF UD新ゴNT Pr6 L</vt:lpstr>
      <vt:lpstr>A-OTF 新ゴ Pr6 DB</vt:lpstr>
      <vt:lpstr>A-OTF 新ゴ Pr6 L</vt:lpstr>
      <vt:lpstr>Noto Sans JP</vt:lpstr>
      <vt:lpstr>游ゴシック Medium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Ebata Takashi（江畑 高志）</dc:creator>
  <cp:lastModifiedBy>Ebata Takashi（江畑 高志）</cp:lastModifiedBy>
  <cp:revision>13</cp:revision>
  <dcterms:created xsi:type="dcterms:W3CDTF">2021-08-15T19:14:31Z</dcterms:created>
  <dcterms:modified xsi:type="dcterms:W3CDTF">2021-08-29T13:01:17Z</dcterms:modified>
</cp:coreProperties>
</file>