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70" r:id="rId3"/>
    <p:sldId id="282" r:id="rId4"/>
    <p:sldId id="283" r:id="rId5"/>
    <p:sldId id="284" r:id="rId6"/>
    <p:sldId id="285" r:id="rId7"/>
    <p:sldId id="286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21" userDrawn="1">
          <p15:clr>
            <a:srgbClr val="A4A3A4"/>
          </p15:clr>
        </p15:guide>
        <p15:guide id="2" pos="6902" userDrawn="1">
          <p15:clr>
            <a:srgbClr val="A4A3A4"/>
          </p15:clr>
        </p15:guide>
        <p15:guide id="3" orient="horz" pos="4020" userDrawn="1">
          <p15:clr>
            <a:srgbClr val="A4A3A4"/>
          </p15:clr>
        </p15:guide>
        <p15:guide id="4" pos="211" userDrawn="1">
          <p15:clr>
            <a:srgbClr val="A4A3A4"/>
          </p15:clr>
        </p15:guide>
        <p15:guide id="5" pos="7446" userDrawn="1">
          <p15:clr>
            <a:srgbClr val="A4A3A4"/>
          </p15:clr>
        </p15:guide>
        <p15:guide id="6" orient="horz" pos="3816" userDrawn="1">
          <p15:clr>
            <a:srgbClr val="A4A3A4"/>
          </p15:clr>
        </p15:guide>
        <p15:guide id="7" orient="horz" pos="278" userDrawn="1">
          <p15:clr>
            <a:srgbClr val="A4A3A4"/>
          </p15:clr>
        </p15:guide>
        <p15:guide id="9" pos="438" userDrawn="1">
          <p15:clr>
            <a:srgbClr val="A4A3A4"/>
          </p15:clr>
        </p15:guide>
        <p15:guide id="10" pos="7242" userDrawn="1">
          <p15:clr>
            <a:srgbClr val="A4A3A4"/>
          </p15:clr>
        </p15:guide>
        <p15:guide id="11" orient="horz" pos="686" userDrawn="1">
          <p15:clr>
            <a:srgbClr val="A4A3A4"/>
          </p15:clr>
        </p15:guide>
        <p15:guide id="12" pos="665" userDrawn="1">
          <p15:clr>
            <a:srgbClr val="A4A3A4"/>
          </p15:clr>
        </p15:guide>
        <p15:guide id="13" pos="778" userDrawn="1">
          <p15:clr>
            <a:srgbClr val="A4A3A4"/>
          </p15:clr>
        </p15:guide>
        <p15:guide id="16" pos="7129" userDrawn="1">
          <p15:clr>
            <a:srgbClr val="A4A3A4"/>
          </p15:clr>
        </p15:guide>
        <p15:guide id="17" orient="horz" pos="391" userDrawn="1">
          <p15:clr>
            <a:srgbClr val="A4A3A4"/>
          </p15:clr>
        </p15:guide>
        <p15:guide id="18" orient="horz" pos="1026" userDrawn="1">
          <p15:clr>
            <a:srgbClr val="A4A3A4"/>
          </p15:clr>
        </p15:guide>
        <p15:guide id="19" orient="horz" pos="2160" userDrawn="1">
          <p15:clr>
            <a:srgbClr val="A4A3A4"/>
          </p15:clr>
        </p15:guide>
        <p15:guide id="21" pos="6562" userDrawn="1">
          <p15:clr>
            <a:srgbClr val="A4A3A4"/>
          </p15:clr>
        </p15:guide>
        <p15:guide id="22" pos="1345" userDrawn="1">
          <p15:clr>
            <a:srgbClr val="A4A3A4"/>
          </p15:clr>
        </p15:guide>
        <p15:guide id="23" pos="5790" userDrawn="1">
          <p15:clr>
            <a:srgbClr val="A4A3A4"/>
          </p15:clr>
        </p15:guide>
        <p15:guide id="24" pos="3386" userDrawn="1">
          <p15:clr>
            <a:srgbClr val="A4A3A4"/>
          </p15:clr>
        </p15:guide>
        <p15:guide id="26" pos="5370" userDrawn="1">
          <p15:clr>
            <a:srgbClr val="A4A3A4"/>
          </p15:clr>
        </p15:guide>
        <p15:guide id="27" pos="3863" userDrawn="1">
          <p15:clr>
            <a:srgbClr val="A4A3A4"/>
          </p15:clr>
        </p15:guide>
        <p15:guide id="28" orient="horz" pos="3407" userDrawn="1">
          <p15:clr>
            <a:srgbClr val="A4A3A4"/>
          </p15:clr>
        </p15:guide>
        <p15:guide id="30" orient="horz" pos="1933" userDrawn="1">
          <p15:clr>
            <a:srgbClr val="A4A3A4"/>
          </p15:clr>
        </p15:guide>
        <p15:guide id="31" orient="horz" pos="2727" userDrawn="1">
          <p15:clr>
            <a:srgbClr val="A4A3A4"/>
          </p15:clr>
        </p15:guide>
        <p15:guide id="32" pos="2933" userDrawn="1">
          <p15:clr>
            <a:srgbClr val="A4A3A4"/>
          </p15:clr>
        </p15:guide>
        <p15:guide id="34" pos="1118" userDrawn="1">
          <p15:clr>
            <a:srgbClr val="A4A3A4"/>
          </p15:clr>
        </p15:guide>
        <p15:guide id="35" orient="horz" pos="2886" userDrawn="1">
          <p15:clr>
            <a:srgbClr val="A4A3A4"/>
          </p15:clr>
        </p15:guide>
        <p15:guide id="36" pos="5019" userDrawn="1">
          <p15:clr>
            <a:srgbClr val="A4A3A4"/>
          </p15:clr>
        </p15:guide>
        <p15:guide id="37" orient="horz" pos="2341" userDrawn="1">
          <p15:clr>
            <a:srgbClr val="A4A3A4"/>
          </p15:clr>
        </p15:guide>
        <p15:guide id="38" pos="4520" userDrawn="1">
          <p15:clr>
            <a:srgbClr val="A4A3A4"/>
          </p15:clr>
        </p15:guide>
        <p15:guide id="39" pos="3160" userDrawn="1">
          <p15:clr>
            <a:srgbClr val="A4A3A4"/>
          </p15:clr>
        </p15:guide>
        <p15:guide id="40" pos="892" userDrawn="1">
          <p15:clr>
            <a:srgbClr val="A4A3A4"/>
          </p15:clr>
        </p15:guide>
        <p15:guide id="41" pos="6788" userDrawn="1">
          <p15:clr>
            <a:srgbClr val="A4A3A4"/>
          </p15:clr>
        </p15:guide>
        <p15:guide id="42" pos="5201" userDrawn="1">
          <p15:clr>
            <a:srgbClr val="A4A3A4"/>
          </p15:clr>
        </p15:guide>
        <p15:guide id="43" pos="4294" userDrawn="1">
          <p15:clr>
            <a:srgbClr val="A4A3A4"/>
          </p15:clr>
        </p15:guide>
        <p15:guide id="44" orient="horz" pos="3022" userDrawn="1">
          <p15:clr>
            <a:srgbClr val="A4A3A4"/>
          </p15:clr>
        </p15:guide>
        <p15:guide id="46" pos="2252" userDrawn="1">
          <p15:clr>
            <a:srgbClr val="A4A3A4"/>
          </p15:clr>
        </p15:guide>
        <p15:guide id="47" pos="1685" userDrawn="1">
          <p15:clr>
            <a:srgbClr val="A4A3A4"/>
          </p15:clr>
        </p15:guide>
        <p15:guide id="48" orient="horz" pos="1684" userDrawn="1">
          <p15:clr>
            <a:srgbClr val="A4A3A4"/>
          </p15:clr>
        </p15:guide>
        <p15:guide id="49" orient="horz" pos="11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AFDE"/>
    <a:srgbClr val="66AEDE"/>
    <a:srgbClr val="FFF1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0" autoAdjust="0"/>
    <p:restoredTop sz="94899" autoAdjust="0"/>
  </p:normalViewPr>
  <p:slideViewPr>
    <p:cSldViewPr snapToGrid="0" showGuides="1">
      <p:cViewPr>
        <p:scale>
          <a:sx n="66" d="100"/>
          <a:sy n="66" d="100"/>
        </p:scale>
        <p:origin x="523" y="197"/>
      </p:cViewPr>
      <p:guideLst>
        <p:guide orient="horz" pos="3521"/>
        <p:guide pos="6902"/>
        <p:guide orient="horz" pos="4020"/>
        <p:guide pos="211"/>
        <p:guide pos="7446"/>
        <p:guide orient="horz" pos="3816"/>
        <p:guide orient="horz" pos="278"/>
        <p:guide pos="438"/>
        <p:guide pos="7242"/>
        <p:guide orient="horz" pos="686"/>
        <p:guide pos="665"/>
        <p:guide pos="778"/>
        <p:guide pos="7129"/>
        <p:guide orient="horz" pos="391"/>
        <p:guide orient="horz" pos="1026"/>
        <p:guide orient="horz" pos="2160"/>
        <p:guide pos="6562"/>
        <p:guide pos="1345"/>
        <p:guide pos="5790"/>
        <p:guide pos="3386"/>
        <p:guide pos="5370"/>
        <p:guide pos="3863"/>
        <p:guide orient="horz" pos="3407"/>
        <p:guide orient="horz" pos="1933"/>
        <p:guide orient="horz" pos="2727"/>
        <p:guide pos="2933"/>
        <p:guide pos="1118"/>
        <p:guide orient="horz" pos="2886"/>
        <p:guide pos="5019"/>
        <p:guide orient="horz" pos="2341"/>
        <p:guide pos="4520"/>
        <p:guide pos="3160"/>
        <p:guide pos="892"/>
        <p:guide pos="6788"/>
        <p:guide pos="5201"/>
        <p:guide pos="4294"/>
        <p:guide orient="horz" pos="3022"/>
        <p:guide pos="2252"/>
        <p:guide pos="1685"/>
        <p:guide orient="horz" pos="1684"/>
        <p:guide orient="horz" pos="11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F29535-C6E0-4984-9F26-436E08CCC187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302796-110E-4D97-97BD-5A36530473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8230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02796-110E-4D97-97BD-5A365304736E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97565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02796-110E-4D97-97BD-5A365304736E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59229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02796-110E-4D97-97BD-5A365304736E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12562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02796-110E-4D97-97BD-5A365304736E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5926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02796-110E-4D97-97BD-5A365304736E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62336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02796-110E-4D97-97BD-5A365304736E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18507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C4B73B-19E3-4085-B6D9-6EEB642561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BE0EAF1-F94D-4457-AAB0-21D0C91E32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AEC47C8-D585-4EEF-876A-3259718AC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E107065-A531-4808-9318-441E51561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9E6183F-EF9C-4E24-950C-A15246D01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9279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CE7013-C193-4B40-8D34-5F1BBB758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38F4D70-45F8-4373-90A7-C5291A3AFD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75D7C8-749F-4750-9658-EA017524C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8FB0A1-2B51-478B-B5AF-36F03DDB5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5C36216-51A4-4010-8679-DB49F1532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3051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F70390D-1B17-4889-906B-9A6E39C38A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0C2E60B-8CD9-4A54-B9FB-C4A6A463F1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01B436B-0228-4157-B34A-8E5106224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14B9063-310D-484A-B213-CF8D0EF96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B561EA5-BC82-4214-AF75-B6C0B84C6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8327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003010-8DEF-4F04-9778-6827BF441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2977EEB-5F59-4F45-A05A-9BEC270B0D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2D00DFF-D965-414F-817A-BEA6641517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0AD2173-13D6-405B-B4AD-59B20DAD2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4FA3F37-F22B-4425-AEDF-C93F3D7D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0068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6A39D8-1A49-42BA-8F97-F3398D6CE9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228C0FF-3D3D-4959-9542-47D0ED421F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C8397DA-9356-4736-A2F8-ECC5D6B0E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5CD1DE2-B7BF-4D92-ACA4-306DA3117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8D1708D-6836-4E33-B2B3-0E3998D3A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2551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FFE980-5C9C-44C7-82D1-5DF8DF9B1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072E5B-5AC9-4FBB-8BFB-0FDACE91E7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FF18ECE-128B-4F35-9AC9-512EDF1A73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09A5D87-6447-43F0-8085-9F2ED499B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7B5E01A-3065-4EF2-A2D3-3FF9B206D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10351E1-5044-4678-A94A-FE1FC2741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7410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27475A-D382-48C0-AFD8-EC02B3213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2094CCE-B6AB-4A22-B6A2-7390116AD0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BB5CF61-BC1E-4854-BC6A-25BF305A2F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87F11B3-9942-456C-9145-2D348299C9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A92D156-81E8-4139-8D4F-58E103E97A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E4069DD-4414-4B81-B1E5-6C88A2E17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15ACBD8-0B2E-49A4-857C-045CD456F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DCFE5A5-AFCD-4D2D-B9CE-474BF3A2D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7236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4B24DDF-B453-49AF-B58B-0E034EF6D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396E630-A48A-446F-B160-DD78D6D27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3C5FE57-5916-4720-8594-5AB057D1C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47125B4-C1D1-40DF-A220-EBEAF719D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808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8ADE7F4-DACF-44DD-886B-2E714E5BB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0B13966-C224-40EF-8DF3-1C6CE822F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AA56D3C-49B0-48C9-A746-C1C36BCF7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7695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E7F740-965E-4C88-9AC3-C956E66DD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54AD550-E579-4013-B2EF-116CA65A69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BCE5C73-0099-4F94-A861-3D51B92EC4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DF65042-DA81-4001-834D-610078B96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8CCD650-2501-4271-8938-05DEBA212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3338C5D-80D7-4BFE-8CBD-AD907607B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112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63A8E3-1C8D-4A3C-8E2D-192FF48DC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595C89F-B217-4663-B0C1-61EB45C53A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DDE5779-ECB9-408B-B24C-52D265AA34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FCFFFAF-47F0-479E-BA27-75CC73724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F4D763D-1538-43AB-88A4-E2B7D6AE2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0A1D5D-5B52-4292-9474-BCB72B7E4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7439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32CB9EF-EE26-430A-86CE-BD929A0E7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55BFD97-64CF-460B-9161-63666A8EE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E16E026-CC35-4201-B60B-78A98B4DA1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FBBD8A2-D57B-407D-84CC-62E2D61134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048F683-4F86-4165-9B67-CFECB47099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4656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6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2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online-exhibition.mpuni.co.jp/2021/one21-09/umn-sf-38/" TargetMode="External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2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4.png"/><Relationship Id="rId7" Type="http://schemas.openxmlformats.org/officeDocument/2006/relationships/image" Target="../media/image15.png"/><Relationship Id="rId12" Type="http://schemas.openxmlformats.org/officeDocument/2006/relationships/image" Target="../media/image2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5.sv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4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5.svg"/><Relationship Id="rId9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 18" descr="台の上にある数種類のパンフレット&#10;&#10;低い精度で自動的に生成された説明">
            <a:extLst>
              <a:ext uri="{FF2B5EF4-FFF2-40B4-BE49-F238E27FC236}">
                <a16:creationId xmlns:a16="http://schemas.microsoft.com/office/drawing/2014/main" id="{80ED5BFB-B722-462E-9B6D-5A507BF6BEF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5408613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EB6EA90-BCE0-4F18-A126-D4836F1C7524}"/>
              </a:ext>
            </a:extLst>
          </p:cNvPr>
          <p:cNvSpPr txBox="1"/>
          <p:nvPr/>
        </p:nvSpPr>
        <p:spPr>
          <a:xfrm>
            <a:off x="237628" y="5529425"/>
            <a:ext cx="35862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○○○○○株式会社 御中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C9899DDD-C33A-45EB-A0CC-209C2BC71A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pic>
        <p:nvPicPr>
          <p:cNvPr id="6" name="図 5" descr="ロゴ, 会社名&#10;&#10;自動的に生成された説明">
            <a:extLst>
              <a:ext uri="{FF2B5EF4-FFF2-40B4-BE49-F238E27FC236}">
                <a16:creationId xmlns:a16="http://schemas.microsoft.com/office/drawing/2014/main" id="{4676CFF7-862D-4E1E-8F16-6720D54409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04261" y="5824396"/>
            <a:ext cx="1473994" cy="735363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6E5B9E6-A686-437E-8AF4-E94B22C46C63}"/>
              </a:ext>
            </a:extLst>
          </p:cNvPr>
          <p:cNvSpPr txBox="1"/>
          <p:nvPr/>
        </p:nvSpPr>
        <p:spPr>
          <a:xfrm>
            <a:off x="278072" y="6044357"/>
            <a:ext cx="1056700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ja-JP" altLang="en-US" sz="1400" spc="300" dirty="0"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商談資料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6FFE90F-278A-434F-A12B-9DE0BA22F7F3}"/>
              </a:ext>
            </a:extLst>
          </p:cNvPr>
          <p:cNvSpPr/>
          <p:nvPr/>
        </p:nvSpPr>
        <p:spPr>
          <a:xfrm>
            <a:off x="334554" y="6056634"/>
            <a:ext cx="900000" cy="2520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7" name="グラフィックス 16">
            <a:extLst>
              <a:ext uri="{FF2B5EF4-FFF2-40B4-BE49-F238E27FC236}">
                <a16:creationId xmlns:a16="http://schemas.microsoft.com/office/drawing/2014/main" id="{2F647945-117C-4CDE-BB1F-68E8F40E65B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88663" y="253893"/>
            <a:ext cx="2986088" cy="387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143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台の上にある数種類のパンフレット&#10;&#10;低い精度で自動的に生成された説明">
            <a:extLst>
              <a:ext uri="{FF2B5EF4-FFF2-40B4-BE49-F238E27FC236}">
                <a16:creationId xmlns:a16="http://schemas.microsoft.com/office/drawing/2014/main" id="{1003CF11-9DE2-48F9-A4EA-31F277B819C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0519CEC-1956-4816-8272-E61C31ABFB6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5" name="図 34">
            <a:extLst>
              <a:ext uri="{FF2B5EF4-FFF2-40B4-BE49-F238E27FC236}">
                <a16:creationId xmlns:a16="http://schemas.microsoft.com/office/drawing/2014/main" id="{C20F7835-BDF5-46EA-9925-F67358DD8C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C6A6DCCC-4531-4139-A94A-7C815500ACC6}"/>
              </a:ext>
            </a:extLst>
          </p:cNvPr>
          <p:cNvSpPr txBox="1"/>
          <p:nvPr/>
        </p:nvSpPr>
        <p:spPr bwMode="auto">
          <a:xfrm>
            <a:off x="960649" y="537142"/>
            <a:ext cx="1545345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開発背景</a:t>
            </a:r>
          </a:p>
        </p:txBody>
      </p:sp>
      <p:pic>
        <p:nvPicPr>
          <p:cNvPr id="24" name="グラフィックス 23">
            <a:extLst>
              <a:ext uri="{FF2B5EF4-FFF2-40B4-BE49-F238E27FC236}">
                <a16:creationId xmlns:a16="http://schemas.microsoft.com/office/drawing/2014/main" id="{C259B266-0793-4DD9-8EE2-6B5C221C0B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298559" y="628924"/>
            <a:ext cx="2035969" cy="264319"/>
          </a:xfrm>
          <a:prstGeom prst="rect">
            <a:avLst/>
          </a:prstGeom>
        </p:spPr>
      </p:pic>
      <p:pic>
        <p:nvPicPr>
          <p:cNvPr id="25" name="図 24" descr="ダイアグラム&#10;&#10;自動的に生成された説明">
            <a:extLst>
              <a:ext uri="{FF2B5EF4-FFF2-40B4-BE49-F238E27FC236}">
                <a16:creationId xmlns:a16="http://schemas.microsoft.com/office/drawing/2014/main" id="{4A744B4E-8409-4C06-920D-82A1911BE58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906" y="1419828"/>
            <a:ext cx="4291843" cy="2323046"/>
          </a:xfrm>
          <a:prstGeom prst="rect">
            <a:avLst/>
          </a:prstGeom>
        </p:spPr>
      </p:pic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780C86F4-D8BF-4D89-B387-14B3B42081D2}"/>
              </a:ext>
            </a:extLst>
          </p:cNvPr>
          <p:cNvSpPr txBox="1"/>
          <p:nvPr/>
        </p:nvSpPr>
        <p:spPr>
          <a:xfrm>
            <a:off x="1149835" y="1307073"/>
            <a:ext cx="4756479" cy="19752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ja-JP" altLang="en-US" sz="1600" b="1" i="0" dirty="0"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rPr>
              <a:t>●企画意図</a:t>
            </a:r>
          </a:p>
          <a:p>
            <a:pPr algn="l">
              <a:lnSpc>
                <a:spcPct val="150000"/>
              </a:lnSpc>
            </a:pPr>
            <a:r>
              <a:rPr lang="ja-JP" altLang="en-US" sz="1100" b="0" i="0" dirty="0"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ユニボールワンは、「ノート、くっきりキマる。」をコンセプトに、 </a:t>
            </a:r>
            <a:r>
              <a:rPr lang="en-US" altLang="ja-JP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 </a:t>
            </a:r>
            <a:r>
              <a:rPr lang="en-US" altLang="ja-JP" sz="1100" b="0" i="0" dirty="0"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rPr>
              <a:t>2020</a:t>
            </a:r>
            <a:r>
              <a:rPr lang="ja-JP" altLang="en-US" sz="1100" b="0" i="0" dirty="0"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rPr>
              <a:t>年</a:t>
            </a:r>
            <a:r>
              <a:rPr lang="en-US" altLang="ja-JP" sz="1100" b="0" i="0" dirty="0"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rPr>
              <a:t>2</a:t>
            </a:r>
            <a:r>
              <a:rPr lang="ja-JP" altLang="en-US" sz="1100" b="0" i="0" dirty="0"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rPr>
              <a:t>月に発売。記憶に残りやすいくっきり濃いインクと、</a:t>
            </a:r>
            <a:endParaRPr lang="en-US" altLang="ja-JP" sz="1100" b="0" i="0" dirty="0">
              <a:effectLst/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  <a:p>
            <a:pPr algn="l">
              <a:lnSpc>
                <a:spcPct val="150000"/>
              </a:lnSpc>
            </a:pPr>
            <a:r>
              <a:rPr lang="ja-JP" altLang="en-US" sz="1100" b="0" i="0" dirty="0"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rPr>
              <a:t>上質感のある軸デザインが特徴のゲルインクボールペンです。</a:t>
            </a:r>
            <a:endParaRPr lang="en-US" altLang="ja-JP" sz="1100" dirty="0"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  <a:p>
            <a:pPr algn="l">
              <a:lnSpc>
                <a:spcPct val="150000"/>
              </a:lnSpc>
            </a:pPr>
            <a:r>
              <a:rPr lang="ja-JP" altLang="en-US" sz="1100" b="0" i="0" dirty="0"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rPr>
              <a:t>今回、ユニボールワンの持つ「上質感」をさらに高めた新商品を</a:t>
            </a:r>
            <a:endParaRPr lang="en-US" altLang="ja-JP" sz="1100" b="0" i="0" dirty="0">
              <a:effectLst/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  <a:p>
            <a:pPr algn="l">
              <a:lnSpc>
                <a:spcPct val="150000"/>
              </a:lnSpc>
            </a:pPr>
            <a:r>
              <a:rPr lang="ja-JP" altLang="en-US" sz="1100" b="0" i="0" dirty="0"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rPr>
              <a:t>発売します。低重心による安定した書き心地と、より洗練された</a:t>
            </a:r>
            <a:endParaRPr lang="en-US" altLang="ja-JP" sz="1100" b="0" i="0" dirty="0">
              <a:effectLst/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  <a:p>
            <a:pPr algn="l">
              <a:lnSpc>
                <a:spcPct val="150000"/>
              </a:lnSpc>
            </a:pPr>
            <a:r>
              <a:rPr lang="ja-JP" altLang="en-US" sz="1100" b="0" i="0" dirty="0"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フォルム・カラーは、こだわりのある人のためのとっておきの</a:t>
            </a:r>
            <a:r>
              <a:rPr lang="en-US" altLang="ja-JP" sz="1100" b="0" i="0" dirty="0"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rPr>
              <a:t>1</a:t>
            </a:r>
            <a:r>
              <a:rPr lang="ja-JP" altLang="en-US" sz="1100" b="0" i="0" dirty="0"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rPr>
              <a:t>本です。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E55CDF2-8037-40DD-938E-00565EAE0507}"/>
              </a:ext>
            </a:extLst>
          </p:cNvPr>
          <p:cNvSpPr txBox="1"/>
          <p:nvPr/>
        </p:nvSpPr>
        <p:spPr>
          <a:xfrm>
            <a:off x="1148589" y="3849937"/>
            <a:ext cx="4756479" cy="11904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ja-JP" altLang="en-US" sz="1600" b="1" i="0" dirty="0"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rPr>
              <a:t>●市場動向</a:t>
            </a:r>
            <a:endParaRPr lang="ja-JP" altLang="en-US" sz="1600" b="1" dirty="0"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  <a:p>
            <a:pPr algn="l">
              <a:lnSpc>
                <a:spcPct val="150000"/>
              </a:lnSpc>
            </a:pP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ゲルインクボールペンの売上の約</a:t>
            </a:r>
            <a:r>
              <a:rPr lang="en-US" altLang="ja-JP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40%</a:t>
            </a: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が黒インクです。</a:t>
            </a:r>
            <a:b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</a:b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今回は売上の中心である黒インクに新モデルを投入し、デザインの</a:t>
            </a:r>
          </a:p>
          <a:p>
            <a:pPr>
              <a:lnSpc>
                <a:spcPct val="150000"/>
              </a:lnSpc>
            </a:pP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選べる幅を提供します。</a:t>
            </a:r>
          </a:p>
        </p:txBody>
      </p:sp>
      <p:pic>
        <p:nvPicPr>
          <p:cNvPr id="29" name="図 28" descr="グラフ, 円グラフ&#10;&#10;自動的に生成された説明">
            <a:extLst>
              <a:ext uri="{FF2B5EF4-FFF2-40B4-BE49-F238E27FC236}">
                <a16:creationId xmlns:a16="http://schemas.microsoft.com/office/drawing/2014/main" id="{5EB14957-186A-4347-9136-02649B2C8155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52582" y="3986488"/>
            <a:ext cx="3956037" cy="2095987"/>
          </a:xfrm>
          <a:prstGeom prst="rect">
            <a:avLst/>
          </a:prstGeom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E912FA14-868B-4602-8D6E-2FD0262CB53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19493" y="6064919"/>
            <a:ext cx="2628891" cy="25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643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台の上にある数種類のパンフレット&#10;&#10;低い精度で自動的に生成された説明">
            <a:extLst>
              <a:ext uri="{FF2B5EF4-FFF2-40B4-BE49-F238E27FC236}">
                <a16:creationId xmlns:a16="http://schemas.microsoft.com/office/drawing/2014/main" id="{1003CF11-9DE2-48F9-A4EA-31F277B819C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0519CEC-1956-4816-8272-E61C31ABFB6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5" name="図 34">
            <a:extLst>
              <a:ext uri="{FF2B5EF4-FFF2-40B4-BE49-F238E27FC236}">
                <a16:creationId xmlns:a16="http://schemas.microsoft.com/office/drawing/2014/main" id="{C20F7835-BDF5-46EA-9925-F67358DD8C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pic>
        <p:nvPicPr>
          <p:cNvPr id="24" name="グラフィックス 23">
            <a:extLst>
              <a:ext uri="{FF2B5EF4-FFF2-40B4-BE49-F238E27FC236}">
                <a16:creationId xmlns:a16="http://schemas.microsoft.com/office/drawing/2014/main" id="{C259B266-0793-4DD9-8EE2-6B5C221C0B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298559" y="628924"/>
            <a:ext cx="2035969" cy="264319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3A4300E-4F15-41BD-A90A-23B6C5CC4AF5}"/>
              </a:ext>
            </a:extLst>
          </p:cNvPr>
          <p:cNvSpPr txBox="1"/>
          <p:nvPr/>
        </p:nvSpPr>
        <p:spPr bwMode="auto">
          <a:xfrm>
            <a:off x="960649" y="535010"/>
            <a:ext cx="1545345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商品特長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A96EEB4-4F5B-4A9B-9CD6-B90E56D9BFF1}"/>
              </a:ext>
            </a:extLst>
          </p:cNvPr>
          <p:cNvSpPr txBox="1"/>
          <p:nvPr/>
        </p:nvSpPr>
        <p:spPr>
          <a:xfrm>
            <a:off x="1139321" y="1296563"/>
            <a:ext cx="5479587" cy="742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ja-JP" altLang="en-US" sz="1600" b="1" i="0" dirty="0"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rPr>
              <a:t>●</a:t>
            </a:r>
            <a:r>
              <a:rPr lang="en-US" altLang="ja-JP" sz="1600" b="1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TARGET</a:t>
            </a:r>
            <a:endParaRPr lang="ja-JP" altLang="en-US" sz="1600" b="1" i="0" dirty="0">
              <a:effectLst/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1400" b="1" u="sng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10</a:t>
            </a:r>
            <a:r>
              <a:rPr lang="ja-JP" altLang="en-US" sz="1400" b="1" u="sng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代後半～</a:t>
            </a:r>
            <a:r>
              <a:rPr lang="en-US" altLang="ja-JP" sz="1400" b="1" u="sng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30</a:t>
            </a:r>
            <a:r>
              <a:rPr lang="ja-JP" altLang="en-US" sz="1400" b="1" u="sng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代の女性。丁寧な暮らし（生活）を好む人。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1A16ABAA-0E00-46AC-95A1-7D78E357DF4B}"/>
              </a:ext>
            </a:extLst>
          </p:cNvPr>
          <p:cNvSpPr/>
          <p:nvPr/>
        </p:nvSpPr>
        <p:spPr>
          <a:xfrm>
            <a:off x="1217386" y="2168068"/>
            <a:ext cx="1764000" cy="251785"/>
          </a:xfrm>
          <a:prstGeom prst="rect">
            <a:avLst/>
          </a:prstGeom>
          <a:solidFill>
            <a:srgbClr val="00B0F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49273AB5-D787-4184-95E2-E1FA89605764}"/>
              </a:ext>
            </a:extLst>
          </p:cNvPr>
          <p:cNvSpPr/>
          <p:nvPr/>
        </p:nvSpPr>
        <p:spPr>
          <a:xfrm>
            <a:off x="3143630" y="2168068"/>
            <a:ext cx="1494057" cy="251785"/>
          </a:xfrm>
          <a:prstGeom prst="rect">
            <a:avLst/>
          </a:prstGeom>
          <a:solidFill>
            <a:srgbClr val="00B0F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777A7704-7978-423D-8A7B-97B3042534B7}"/>
              </a:ext>
            </a:extLst>
          </p:cNvPr>
          <p:cNvSpPr/>
          <p:nvPr/>
        </p:nvSpPr>
        <p:spPr>
          <a:xfrm>
            <a:off x="1217387" y="2490082"/>
            <a:ext cx="1246441" cy="251785"/>
          </a:xfrm>
          <a:prstGeom prst="rect">
            <a:avLst/>
          </a:prstGeom>
          <a:solidFill>
            <a:srgbClr val="00B0F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D3696F01-4CF9-40E4-A116-8C97E0FF52D2}"/>
              </a:ext>
            </a:extLst>
          </p:cNvPr>
          <p:cNvSpPr/>
          <p:nvPr/>
        </p:nvSpPr>
        <p:spPr>
          <a:xfrm>
            <a:off x="2624960" y="2490082"/>
            <a:ext cx="920574" cy="251785"/>
          </a:xfrm>
          <a:prstGeom prst="rect">
            <a:avLst/>
          </a:prstGeom>
          <a:solidFill>
            <a:srgbClr val="00B0F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0BCB4CDF-0D73-4ECB-AAE9-471F8E094066}"/>
              </a:ext>
            </a:extLst>
          </p:cNvPr>
          <p:cNvSpPr/>
          <p:nvPr/>
        </p:nvSpPr>
        <p:spPr>
          <a:xfrm>
            <a:off x="1217387" y="2822057"/>
            <a:ext cx="1069658" cy="251785"/>
          </a:xfrm>
          <a:prstGeom prst="rect">
            <a:avLst/>
          </a:prstGeom>
          <a:solidFill>
            <a:srgbClr val="00B0F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1C6AB479-E2C8-47A8-80D3-8E92404B2D73}"/>
              </a:ext>
            </a:extLst>
          </p:cNvPr>
          <p:cNvSpPr/>
          <p:nvPr/>
        </p:nvSpPr>
        <p:spPr>
          <a:xfrm>
            <a:off x="2429189" y="2822057"/>
            <a:ext cx="757113" cy="251785"/>
          </a:xfrm>
          <a:prstGeom prst="rect">
            <a:avLst/>
          </a:prstGeom>
          <a:solidFill>
            <a:srgbClr val="00B0F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265EEACA-4A6D-458B-9A27-85460A2CFB09}"/>
              </a:ext>
            </a:extLst>
          </p:cNvPr>
          <p:cNvSpPr txBox="1"/>
          <p:nvPr/>
        </p:nvSpPr>
        <p:spPr>
          <a:xfrm>
            <a:off x="1138075" y="2108741"/>
            <a:ext cx="4423512" cy="1019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ja-JP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#</a:t>
            </a:r>
            <a:r>
              <a:rPr lang="ja-JP" altLang="en-US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スタディプランナー    </a:t>
            </a:r>
            <a:r>
              <a:rPr lang="en-US" altLang="ja-JP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#</a:t>
            </a:r>
            <a:r>
              <a:rPr lang="ja-JP" altLang="en-US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クリエイティブ</a:t>
            </a:r>
          </a:p>
          <a:p>
            <a:pPr algn="l">
              <a:lnSpc>
                <a:spcPct val="150000"/>
              </a:lnSpc>
            </a:pPr>
            <a:r>
              <a:rPr lang="en-US" altLang="ja-JP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#</a:t>
            </a:r>
            <a:r>
              <a:rPr lang="ja-JP" altLang="en-US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ミニマリスト    </a:t>
            </a:r>
            <a:r>
              <a:rPr lang="en-US" altLang="ja-JP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#</a:t>
            </a:r>
            <a:r>
              <a:rPr lang="ja-JP" altLang="en-US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シンプル</a:t>
            </a:r>
          </a:p>
          <a:p>
            <a:pPr algn="l">
              <a:lnSpc>
                <a:spcPct val="150000"/>
              </a:lnSpc>
            </a:pPr>
            <a:r>
              <a:rPr lang="en-US" altLang="ja-JP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#</a:t>
            </a:r>
            <a:r>
              <a:rPr lang="ja-JP" altLang="en-US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ナチュラル    </a:t>
            </a:r>
            <a:r>
              <a:rPr lang="en-US" altLang="ja-JP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#</a:t>
            </a:r>
            <a:r>
              <a:rPr lang="ja-JP" altLang="en-US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想像力</a:t>
            </a:r>
          </a:p>
        </p:txBody>
      </p:sp>
      <p:pic>
        <p:nvPicPr>
          <p:cNvPr id="32" name="図 31" descr="屋内, テーブル, 多い, 座る が含まれている画像&#10;&#10;自動的に生成された説明">
            <a:extLst>
              <a:ext uri="{FF2B5EF4-FFF2-40B4-BE49-F238E27FC236}">
                <a16:creationId xmlns:a16="http://schemas.microsoft.com/office/drawing/2014/main" id="{AE019852-3AA2-4ECB-AEA8-2202C9801AC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861" y="3433009"/>
            <a:ext cx="8918112" cy="2749750"/>
          </a:xfrm>
          <a:prstGeom prst="rect">
            <a:avLst/>
          </a:prstGeom>
        </p:spPr>
      </p:pic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CFBE3F75-44AB-4675-B2DC-F32D1EE01083}"/>
              </a:ext>
            </a:extLst>
          </p:cNvPr>
          <p:cNvSpPr/>
          <p:nvPr/>
        </p:nvSpPr>
        <p:spPr>
          <a:xfrm>
            <a:off x="6618908" y="1760135"/>
            <a:ext cx="3528166" cy="1368435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E4081A2D-85B5-4B38-9910-AC127A864BA4}"/>
              </a:ext>
            </a:extLst>
          </p:cNvPr>
          <p:cNvSpPr txBox="1"/>
          <p:nvPr/>
        </p:nvSpPr>
        <p:spPr>
          <a:xfrm>
            <a:off x="6758993" y="1794521"/>
            <a:ext cx="3022273" cy="125066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600" b="1" i="0">
                <a:solidFill>
                  <a:srgbClr val="3A3A3A"/>
                </a:solidFill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r>
              <a:rPr lang="ja-JP" altLang="en-US" sz="1400" b="0" dirty="0">
                <a:solidFill>
                  <a:schemeClr val="tx1"/>
                </a:solidFill>
              </a:rPr>
              <a:t> </a:t>
            </a:r>
            <a:r>
              <a:rPr lang="en-US" altLang="ja-JP" sz="1400" b="0" dirty="0">
                <a:solidFill>
                  <a:schemeClr val="tx1"/>
                </a:solidFill>
              </a:rPr>
              <a:t>1</a:t>
            </a:r>
            <a:r>
              <a:rPr lang="ja-JP" altLang="en-US" sz="1400" b="0" dirty="0">
                <a:solidFill>
                  <a:schemeClr val="tx1"/>
                </a:solidFill>
              </a:rPr>
              <a:t>本 参考価格 </a:t>
            </a:r>
            <a:endParaRPr lang="en-US" altLang="ja-JP" sz="1400" b="0" dirty="0">
              <a:solidFill>
                <a:schemeClr val="tx1"/>
              </a:solidFill>
            </a:endParaRPr>
          </a:p>
          <a:p>
            <a:r>
              <a:rPr lang="ja-JP" altLang="en-US" sz="1400" b="0" dirty="0">
                <a:solidFill>
                  <a:schemeClr val="tx1"/>
                </a:solidFill>
              </a:rPr>
              <a:t> </a:t>
            </a:r>
            <a:r>
              <a:rPr lang="en-US" altLang="ja-JP" sz="2400" b="0" dirty="0">
                <a:solidFill>
                  <a:schemeClr val="tx1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¥330</a:t>
            </a:r>
            <a:r>
              <a:rPr lang="ja-JP" altLang="en-US" b="0" dirty="0">
                <a:solidFill>
                  <a:schemeClr val="tx1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（税抜￥</a:t>
            </a:r>
            <a:r>
              <a:rPr lang="en-US" altLang="ja-JP" b="0" dirty="0">
                <a:solidFill>
                  <a:schemeClr val="tx1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300</a:t>
            </a:r>
            <a:r>
              <a:rPr lang="ja-JP" altLang="en-US" b="0" dirty="0">
                <a:solidFill>
                  <a:schemeClr val="tx1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）</a:t>
            </a:r>
          </a:p>
          <a:p>
            <a:r>
              <a:rPr lang="ja-JP" altLang="en-US" sz="1400" b="0" dirty="0">
                <a:solidFill>
                  <a:schemeClr val="tx1"/>
                </a:solidFill>
              </a:rPr>
              <a:t> ボール径</a:t>
            </a:r>
            <a:r>
              <a:rPr lang="en-US" altLang="ja-JP" sz="1400" b="0" dirty="0">
                <a:solidFill>
                  <a:schemeClr val="tx1"/>
                </a:solidFill>
              </a:rPr>
              <a:t>0.38mm/0.5</a:t>
            </a:r>
            <a:r>
              <a:rPr lang="ja-JP" altLang="en-US" sz="1400" b="0" dirty="0">
                <a:solidFill>
                  <a:schemeClr val="tx1"/>
                </a:solidFill>
              </a:rPr>
              <a:t>ｍｍ</a:t>
            </a:r>
          </a:p>
        </p:txBody>
      </p:sp>
      <p:pic>
        <p:nvPicPr>
          <p:cNvPr id="4" name="図 3" descr="図形&#10;&#10;中程度の精度で自動的に生成された説明">
            <a:hlinkClick r:id="rId8"/>
            <a:extLst>
              <a:ext uri="{FF2B5EF4-FFF2-40B4-BE49-F238E27FC236}">
                <a16:creationId xmlns:a16="http://schemas.microsoft.com/office/drawing/2014/main" id="{5F963BFD-D5B4-405F-8000-AF40FF580C1F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0180" y="3538517"/>
            <a:ext cx="1266872" cy="404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929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台の上にある数種類のパンフレット&#10;&#10;低い精度で自動的に生成された説明">
            <a:extLst>
              <a:ext uri="{FF2B5EF4-FFF2-40B4-BE49-F238E27FC236}">
                <a16:creationId xmlns:a16="http://schemas.microsoft.com/office/drawing/2014/main" id="{1003CF11-9DE2-48F9-A4EA-31F277B819C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0519CEC-1956-4816-8272-E61C31ABFB6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5" name="図 34">
            <a:extLst>
              <a:ext uri="{FF2B5EF4-FFF2-40B4-BE49-F238E27FC236}">
                <a16:creationId xmlns:a16="http://schemas.microsoft.com/office/drawing/2014/main" id="{C20F7835-BDF5-46EA-9925-F67358DD8C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pic>
        <p:nvPicPr>
          <p:cNvPr id="24" name="グラフィックス 23">
            <a:extLst>
              <a:ext uri="{FF2B5EF4-FFF2-40B4-BE49-F238E27FC236}">
                <a16:creationId xmlns:a16="http://schemas.microsoft.com/office/drawing/2014/main" id="{C259B266-0793-4DD9-8EE2-6B5C221C0B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298559" y="628924"/>
            <a:ext cx="2035969" cy="264319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3A4300E-4F15-41BD-A90A-23B6C5CC4AF5}"/>
              </a:ext>
            </a:extLst>
          </p:cNvPr>
          <p:cNvSpPr txBox="1"/>
          <p:nvPr/>
        </p:nvSpPr>
        <p:spPr bwMode="auto">
          <a:xfrm>
            <a:off x="960649" y="535010"/>
            <a:ext cx="1545345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商品特長</a:t>
            </a:r>
          </a:p>
        </p:txBody>
      </p:sp>
      <p:sp>
        <p:nvSpPr>
          <p:cNvPr id="25" name="四角形: 角を丸くする 24">
            <a:extLst>
              <a:ext uri="{FF2B5EF4-FFF2-40B4-BE49-F238E27FC236}">
                <a16:creationId xmlns:a16="http://schemas.microsoft.com/office/drawing/2014/main" id="{FE3E2BB0-95B5-4B18-A224-DF30D206CBAA}"/>
              </a:ext>
            </a:extLst>
          </p:cNvPr>
          <p:cNvSpPr/>
          <p:nvPr/>
        </p:nvSpPr>
        <p:spPr>
          <a:xfrm>
            <a:off x="9300402" y="1819884"/>
            <a:ext cx="981353" cy="4131654"/>
          </a:xfrm>
          <a:prstGeom prst="roundRect">
            <a:avLst>
              <a:gd name="adj" fmla="val 10420"/>
            </a:avLst>
          </a:prstGeom>
          <a:noFill/>
          <a:ln w="44450">
            <a:solidFill>
              <a:srgbClr val="01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7" name="四角形: 角を丸くする 26">
            <a:extLst>
              <a:ext uri="{FF2B5EF4-FFF2-40B4-BE49-F238E27FC236}">
                <a16:creationId xmlns:a16="http://schemas.microsoft.com/office/drawing/2014/main" id="{DD4F676E-95F0-48A0-AB2A-4F5F52831E3C}"/>
              </a:ext>
            </a:extLst>
          </p:cNvPr>
          <p:cNvSpPr/>
          <p:nvPr/>
        </p:nvSpPr>
        <p:spPr>
          <a:xfrm>
            <a:off x="1936981" y="1819884"/>
            <a:ext cx="981353" cy="4131654"/>
          </a:xfrm>
          <a:prstGeom prst="roundRect">
            <a:avLst>
              <a:gd name="adj" fmla="val 10420"/>
            </a:avLst>
          </a:prstGeom>
          <a:noFill/>
          <a:ln w="44450">
            <a:solidFill>
              <a:srgbClr val="01A0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EA2F4245-F8C5-442E-8797-F210B3538E5C}"/>
              </a:ext>
            </a:extLst>
          </p:cNvPr>
          <p:cNvSpPr/>
          <p:nvPr/>
        </p:nvSpPr>
        <p:spPr>
          <a:xfrm>
            <a:off x="2303596" y="1646295"/>
            <a:ext cx="7601649" cy="45868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DE2ACCCA-78C5-4801-8D29-EE79C8A0AC9D}"/>
              </a:ext>
            </a:extLst>
          </p:cNvPr>
          <p:cNvSpPr txBox="1"/>
          <p:nvPr/>
        </p:nvSpPr>
        <p:spPr>
          <a:xfrm>
            <a:off x="1310997" y="1294108"/>
            <a:ext cx="1194997" cy="4137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ja-JP" altLang="en-US" sz="1600" b="1" i="0" dirty="0"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rPr>
              <a:t>●機能</a:t>
            </a:r>
          </a:p>
        </p:txBody>
      </p:sp>
      <p:pic>
        <p:nvPicPr>
          <p:cNvPr id="30" name="図 29" descr="テキスト&#10;&#10;自動的に生成された説明">
            <a:extLst>
              <a:ext uri="{FF2B5EF4-FFF2-40B4-BE49-F238E27FC236}">
                <a16:creationId xmlns:a16="http://schemas.microsoft.com/office/drawing/2014/main" id="{320A927A-918E-40A5-9262-37CCCC22592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8906" t="17417" b="24036"/>
          <a:stretch/>
        </p:blipFill>
        <p:spPr>
          <a:xfrm>
            <a:off x="2705647" y="3314774"/>
            <a:ext cx="7349156" cy="1990846"/>
          </a:xfrm>
          <a:prstGeom prst="rect">
            <a:avLst/>
          </a:prstGeom>
        </p:spPr>
      </p:pic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4EDFE7A4-F1CD-4442-904A-188335399AAF}"/>
              </a:ext>
            </a:extLst>
          </p:cNvPr>
          <p:cNvSpPr txBox="1"/>
          <p:nvPr/>
        </p:nvSpPr>
        <p:spPr>
          <a:xfrm>
            <a:off x="2371853" y="2940223"/>
            <a:ext cx="2159566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100" dirty="0">
                <a:latin typeface="A-OTF UD新ゴNT Pr6N R" panose="020B0400000000000000" pitchFamily="34" charset="-128"/>
                <a:ea typeface="A-OTF UD新ゴNT Pr6N R" panose="020B0400000000000000" pitchFamily="34" charset="-128"/>
              </a:rPr>
              <a:t>なめらかな流線型のデザイン。</a:t>
            </a:r>
          </a:p>
          <a:p>
            <a:r>
              <a:rPr kumimoji="1" lang="ja-JP" altLang="en-US" sz="1100" dirty="0">
                <a:latin typeface="A-OTF UD新ゴNT Pr6N R" panose="020B0400000000000000" pitchFamily="34" charset="-128"/>
                <a:ea typeface="A-OTF UD新ゴNT Pr6N R" panose="020B0400000000000000" pitchFamily="34" charset="-128"/>
              </a:rPr>
              <a:t>大人っぽい印象に。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8FBB1069-BFB1-467A-850C-AA3297260B29}"/>
              </a:ext>
            </a:extLst>
          </p:cNvPr>
          <p:cNvSpPr txBox="1"/>
          <p:nvPr/>
        </p:nvSpPr>
        <p:spPr>
          <a:xfrm>
            <a:off x="7593040" y="2940223"/>
            <a:ext cx="2300630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100" dirty="0">
                <a:latin typeface="A-OTF UD新ゴNT Pr6N R" panose="020B0400000000000000" pitchFamily="34" charset="-128"/>
                <a:ea typeface="A-OTF UD新ゴNT Pr6N R" panose="020B0400000000000000" pitchFamily="34" charset="-128"/>
              </a:rPr>
              <a:t>先軸・後軸の材質を統一。</a:t>
            </a:r>
          </a:p>
          <a:p>
            <a:pPr algn="r"/>
            <a:r>
              <a:rPr kumimoji="1" lang="ja-JP" altLang="en-US" sz="1100" dirty="0">
                <a:latin typeface="A-OTF UD新ゴNT Pr6N R" panose="020B0400000000000000" pitchFamily="34" charset="-128"/>
                <a:ea typeface="A-OTF UD新ゴNT Pr6N R" panose="020B0400000000000000" pitchFamily="34" charset="-128"/>
              </a:rPr>
              <a:t>軸全体の一体感が向上しました。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B327E2CF-BCE2-4AE7-BCC5-A1897AB5C986}"/>
              </a:ext>
            </a:extLst>
          </p:cNvPr>
          <p:cNvSpPr txBox="1"/>
          <p:nvPr/>
        </p:nvSpPr>
        <p:spPr>
          <a:xfrm>
            <a:off x="2371853" y="5286014"/>
            <a:ext cx="3429144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100" dirty="0">
                <a:latin typeface="A-OTF UD新ゴNT Pr6N R" panose="020B0400000000000000" pitchFamily="34" charset="-128"/>
                <a:ea typeface="A-OTF UD新ゴNT Pr6N R" panose="020B0400000000000000" pitchFamily="34" charset="-128"/>
              </a:rPr>
              <a:t>ペン先の素材に真鍮を採用することで、</a:t>
            </a:r>
          </a:p>
          <a:p>
            <a:r>
              <a:rPr kumimoji="1" lang="ja-JP" altLang="en-US" sz="1100" dirty="0">
                <a:latin typeface="A-OTF UD新ゴNT Pr6N R" panose="020B0400000000000000" pitchFamily="34" charset="-128"/>
                <a:ea typeface="A-OTF UD新ゴNT Pr6N R" panose="020B0400000000000000" pitchFamily="34" charset="-128"/>
              </a:rPr>
              <a:t>より快適な書き心地とシャープなデザインを実現。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B37EC50D-5C9B-491D-B4D7-3E48FB2C5A7D}"/>
              </a:ext>
            </a:extLst>
          </p:cNvPr>
          <p:cNvSpPr txBox="1"/>
          <p:nvPr/>
        </p:nvSpPr>
        <p:spPr>
          <a:xfrm>
            <a:off x="7451976" y="5286014"/>
            <a:ext cx="2441694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100" dirty="0">
                <a:latin typeface="A-OTF UD新ゴNT Pr6N R" panose="020B0400000000000000" pitchFamily="34" charset="-128"/>
                <a:ea typeface="A-OTF UD新ゴNT Pr6N R" panose="020B0400000000000000" pitchFamily="34" charset="-128"/>
              </a:rPr>
              <a:t>黒軸には黒メッキのクリップを搭載</a:t>
            </a:r>
          </a:p>
          <a:p>
            <a:pPr algn="r"/>
            <a:r>
              <a:rPr kumimoji="1" lang="ja-JP" altLang="en-US" sz="1100" dirty="0">
                <a:latin typeface="A-OTF UD新ゴNT Pr6N R" panose="020B0400000000000000" pitchFamily="34" charset="-128"/>
                <a:ea typeface="A-OTF UD新ゴNT Pr6N R" panose="020B0400000000000000" pitchFamily="34" charset="-128"/>
              </a:rPr>
              <a:t>より統一感のあるデザインに。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FA54CF2D-A026-42C0-8161-648C31708361}"/>
              </a:ext>
            </a:extLst>
          </p:cNvPr>
          <p:cNvSpPr txBox="1"/>
          <p:nvPr/>
        </p:nvSpPr>
        <p:spPr>
          <a:xfrm>
            <a:off x="2745098" y="4878547"/>
            <a:ext cx="1728358" cy="29238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300" dirty="0">
                <a:latin typeface="A-OTF UD新ゴNT Pr6N R" panose="020B0400000000000000" pitchFamily="34" charset="-128"/>
                <a:ea typeface="A-OTF UD新ゴNT Pr6N R" panose="020B0400000000000000" pitchFamily="34" charset="-128"/>
              </a:rPr>
              <a:t>スタビライザー機構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025AECA3-89B9-4FFC-AE2D-1144DFF4FADB}"/>
              </a:ext>
            </a:extLst>
          </p:cNvPr>
          <p:cNvGrpSpPr/>
          <p:nvPr/>
        </p:nvGrpSpPr>
        <p:grpSpPr>
          <a:xfrm>
            <a:off x="2370281" y="4850537"/>
            <a:ext cx="441146" cy="328432"/>
            <a:chOff x="1583797" y="4438040"/>
            <a:chExt cx="441146" cy="328432"/>
          </a:xfrm>
        </p:grpSpPr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29FC1EF5-3302-41BD-A191-1A753927C43A}"/>
                </a:ext>
              </a:extLst>
            </p:cNvPr>
            <p:cNvSpPr/>
            <p:nvPr/>
          </p:nvSpPr>
          <p:spPr>
            <a:xfrm>
              <a:off x="1654209" y="4438040"/>
              <a:ext cx="328432" cy="328432"/>
            </a:xfrm>
            <a:prstGeom prst="ellipse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410DA911-7879-4A92-B488-5075DCA83905}"/>
                </a:ext>
              </a:extLst>
            </p:cNvPr>
            <p:cNvSpPr txBox="1"/>
            <p:nvPr/>
          </p:nvSpPr>
          <p:spPr>
            <a:xfrm>
              <a:off x="1583797" y="4496418"/>
              <a:ext cx="44114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900" b="1" dirty="0">
                  <a:solidFill>
                    <a:srgbClr val="C00000"/>
                  </a:solidFill>
                </a:rPr>
                <a:t>New!</a:t>
              </a:r>
              <a:endParaRPr kumimoji="1" lang="ja-JP" altLang="en-US" sz="900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A6361753-40A3-4BBA-AB50-942FC9F279C9}"/>
              </a:ext>
            </a:extLst>
          </p:cNvPr>
          <p:cNvSpPr txBox="1"/>
          <p:nvPr/>
        </p:nvSpPr>
        <p:spPr>
          <a:xfrm>
            <a:off x="2431508" y="1848879"/>
            <a:ext cx="7349156" cy="579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ja-JP" altLang="en-US" sz="1400" b="1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デザイン全体の凹凸を限りなく減らしたスリークなデザイン。</a:t>
            </a:r>
            <a:endParaRPr lang="en-US" altLang="ja-JP" sz="1400" b="1" dirty="0"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  <a:p>
            <a:pPr algn="ctr">
              <a:lnSpc>
                <a:spcPts val="2000"/>
              </a:lnSpc>
            </a:pPr>
            <a:r>
              <a:rPr lang="ja-JP" altLang="en-US" sz="1400" b="1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軸全体をカラーリングすることで、よりお気に入りの一本が選べるようにしました。</a:t>
            </a:r>
          </a:p>
        </p:txBody>
      </p:sp>
    </p:spTree>
    <p:extLst>
      <p:ext uri="{BB962C8B-B14F-4D97-AF65-F5344CB8AC3E}">
        <p14:creationId xmlns:p14="http://schemas.microsoft.com/office/powerpoint/2010/main" val="3857452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126" y="617820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4" name="グラフィックス 23">
            <a:extLst>
              <a:ext uri="{FF2B5EF4-FFF2-40B4-BE49-F238E27FC236}">
                <a16:creationId xmlns:a16="http://schemas.microsoft.com/office/drawing/2014/main" id="{C259B266-0793-4DD9-8EE2-6B5C221C0B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795066" y="175630"/>
            <a:ext cx="2035969" cy="264319"/>
          </a:xfrm>
          <a:prstGeom prst="rect">
            <a:avLst/>
          </a:prstGeom>
        </p:spPr>
      </p:pic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D917519-5A56-421E-B35F-F75B05447801}"/>
              </a:ext>
            </a:extLst>
          </p:cNvPr>
          <p:cNvSpPr txBox="1"/>
          <p:nvPr/>
        </p:nvSpPr>
        <p:spPr bwMode="auto">
          <a:xfrm>
            <a:off x="238093" y="115610"/>
            <a:ext cx="2263491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ラインナップ</a:t>
            </a:r>
          </a:p>
        </p:txBody>
      </p:sp>
      <p:pic>
        <p:nvPicPr>
          <p:cNvPr id="31" name="図 30" descr="文字が書かれている&#10;&#10;低い精度で自動的に生成された説明">
            <a:extLst>
              <a:ext uri="{FF2B5EF4-FFF2-40B4-BE49-F238E27FC236}">
                <a16:creationId xmlns:a16="http://schemas.microsoft.com/office/drawing/2014/main" id="{388D1981-ED8A-4F5A-AD08-4BD1E48D33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1193" y="741824"/>
            <a:ext cx="972979" cy="304324"/>
          </a:xfrm>
          <a:prstGeom prst="rect">
            <a:avLst/>
          </a:prstGeom>
        </p:spPr>
      </p:pic>
      <p:pic>
        <p:nvPicPr>
          <p:cNvPr id="32" name="図 31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753B2931-B740-49BA-9BF6-4BA7024806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82762" y="722205"/>
            <a:ext cx="981551" cy="300038"/>
          </a:xfrm>
          <a:prstGeom prst="rect">
            <a:avLst/>
          </a:prstGeom>
        </p:spPr>
      </p:pic>
      <p:pic>
        <p:nvPicPr>
          <p:cNvPr id="34" name="図 33" descr="時計 が含まれている画像&#10;&#10;自動的に生成された説明">
            <a:extLst>
              <a:ext uri="{FF2B5EF4-FFF2-40B4-BE49-F238E27FC236}">
                <a16:creationId xmlns:a16="http://schemas.microsoft.com/office/drawing/2014/main" id="{C5E101A2-AF9D-441B-9451-ED4BD151504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81231" y="3703171"/>
            <a:ext cx="964406" cy="300038"/>
          </a:xfrm>
          <a:prstGeom prst="rect">
            <a:avLst/>
          </a:prstGeom>
        </p:spPr>
      </p:pic>
      <p:pic>
        <p:nvPicPr>
          <p:cNvPr id="37" name="図 36" descr="テーブル が含まれている画像&#10;&#10;自動的に生成された説明">
            <a:extLst>
              <a:ext uri="{FF2B5EF4-FFF2-40B4-BE49-F238E27FC236}">
                <a16:creationId xmlns:a16="http://schemas.microsoft.com/office/drawing/2014/main" id="{8EB44B29-AD6A-4903-BE5A-E237C20FFB1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826456" y="3701070"/>
            <a:ext cx="1234440" cy="308610"/>
          </a:xfrm>
          <a:prstGeom prst="rect">
            <a:avLst/>
          </a:prstGeom>
        </p:spPr>
      </p:pic>
      <p:pic>
        <p:nvPicPr>
          <p:cNvPr id="45" name="図 44" descr="雪が積もった木&#10;&#10;中程度の精度で自動的に生成された説明">
            <a:extLst>
              <a:ext uri="{FF2B5EF4-FFF2-40B4-BE49-F238E27FC236}">
                <a16:creationId xmlns:a16="http://schemas.microsoft.com/office/drawing/2014/main" id="{0D980BE8-3C65-4A58-9C53-01AE9FFB0E5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8043" y="1034011"/>
            <a:ext cx="4242530" cy="2286286"/>
          </a:xfrm>
          <a:prstGeom prst="rect">
            <a:avLst/>
          </a:prstGeom>
        </p:spPr>
      </p:pic>
      <p:pic>
        <p:nvPicPr>
          <p:cNvPr id="46" name="図 45" descr="シャワーカーテンが閉まっている&#10;&#10;自動的に生成された説明">
            <a:extLst>
              <a:ext uri="{FF2B5EF4-FFF2-40B4-BE49-F238E27FC236}">
                <a16:creationId xmlns:a16="http://schemas.microsoft.com/office/drawing/2014/main" id="{B347DDDA-FDB9-4B65-AF66-2AC51E26FDC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28663" y="1033662"/>
            <a:ext cx="4230529" cy="2280285"/>
          </a:xfrm>
          <a:prstGeom prst="rect">
            <a:avLst/>
          </a:prstGeom>
        </p:spPr>
      </p:pic>
      <p:pic>
        <p:nvPicPr>
          <p:cNvPr id="47" name="図 46" descr="植物の芽&#10;&#10;中程度の精度で自動的に生成された説明">
            <a:extLst>
              <a:ext uri="{FF2B5EF4-FFF2-40B4-BE49-F238E27FC236}">
                <a16:creationId xmlns:a16="http://schemas.microsoft.com/office/drawing/2014/main" id="{E6C0C58D-DA33-4537-95A9-87EDC565A81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76912" y="4014005"/>
            <a:ext cx="4236530" cy="2256282"/>
          </a:xfrm>
          <a:prstGeom prst="rect">
            <a:avLst/>
          </a:prstGeom>
        </p:spPr>
      </p:pic>
      <p:pic>
        <p:nvPicPr>
          <p:cNvPr id="48" name="図 47" descr="皿の上の果物&#10;&#10;自動的に生成された説明">
            <a:extLst>
              <a:ext uri="{FF2B5EF4-FFF2-40B4-BE49-F238E27FC236}">
                <a16:creationId xmlns:a16="http://schemas.microsoft.com/office/drawing/2014/main" id="{08FA0B04-3FDF-4DED-A3BF-1EAAFD49D0D7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751"/>
          <a:stretch/>
        </p:blipFill>
        <p:spPr>
          <a:xfrm>
            <a:off x="6842514" y="4003993"/>
            <a:ext cx="4230529" cy="2289593"/>
          </a:xfrm>
          <a:prstGeom prst="rect">
            <a:avLst/>
          </a:prstGeom>
        </p:spPr>
      </p:pic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BADC727C-5FEC-4ED8-942B-47AC2A4946AB}"/>
              </a:ext>
            </a:extLst>
          </p:cNvPr>
          <p:cNvSpPr txBox="1"/>
          <p:nvPr/>
        </p:nvSpPr>
        <p:spPr>
          <a:xfrm>
            <a:off x="675005" y="3308788"/>
            <a:ext cx="31045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游明朝 Light" panose="02020300000000000000" pitchFamily="18" charset="-128"/>
                <a:ea typeface="游明朝 Light" panose="02020300000000000000" pitchFamily="18" charset="-128"/>
              </a:rPr>
              <a:t>新しい場所で新しい生活が始まる季節。</a:t>
            </a:r>
          </a:p>
          <a:p>
            <a:r>
              <a:rPr lang="ja-JP" altLang="en-US" sz="900" dirty="0">
                <a:latin typeface="游明朝 Light" panose="02020300000000000000" pitchFamily="18" charset="-128"/>
                <a:ea typeface="游明朝 Light" panose="02020300000000000000" pitchFamily="18" charset="-128"/>
              </a:rPr>
              <a:t>少しの不安と期待が入り混じったまま一歩を踏み出す。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2ACC3D04-F76A-406D-B727-0027219DC9DC}"/>
              </a:ext>
            </a:extLst>
          </p:cNvPr>
          <p:cNvSpPr txBox="1"/>
          <p:nvPr/>
        </p:nvSpPr>
        <p:spPr>
          <a:xfrm>
            <a:off x="6738191" y="3308788"/>
            <a:ext cx="3260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900">
                <a:solidFill>
                  <a:srgbClr val="3A3A3A"/>
                </a:solidFill>
                <a:latin typeface="游明朝 Light" panose="02020300000000000000" pitchFamily="18" charset="-128"/>
                <a:ea typeface="游明朝 Light" panose="02020300000000000000" pitchFamily="18" charset="-128"/>
              </a:defRPr>
            </a:lvl1pPr>
          </a:lstStyle>
          <a:p>
            <a:r>
              <a:rPr lang="ja-JP" altLang="en-US" dirty="0">
                <a:solidFill>
                  <a:schemeClr val="tx1"/>
                </a:solidFill>
              </a:rPr>
              <a:t>越してきたばかりの部屋の壁。どんな写真を飾ろうか。</a:t>
            </a:r>
            <a:br>
              <a:rPr lang="ja-JP" altLang="en-US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新品のノートに最初の線をひく時のような感覚。</a:t>
            </a: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31450367-3920-46AC-9002-724455D57AFF}"/>
              </a:ext>
            </a:extLst>
          </p:cNvPr>
          <p:cNvSpPr txBox="1"/>
          <p:nvPr/>
        </p:nvSpPr>
        <p:spPr>
          <a:xfrm>
            <a:off x="690573" y="6270287"/>
            <a:ext cx="34445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900">
                <a:solidFill>
                  <a:srgbClr val="3A3A3A"/>
                </a:solidFill>
                <a:latin typeface="游明朝 Light" panose="02020300000000000000" pitchFamily="18" charset="-128"/>
                <a:ea typeface="游明朝 Light" panose="02020300000000000000" pitchFamily="18" charset="-128"/>
              </a:defRPr>
            </a:lvl1pPr>
          </a:lstStyle>
          <a:p>
            <a:r>
              <a:rPr lang="ja-JP" altLang="en-US" dirty="0">
                <a:solidFill>
                  <a:schemeClr val="tx1"/>
                </a:solidFill>
              </a:rPr>
              <a:t>冷え込みが厳しくなる頃。景色を色取った四季の色が失われ。</a:t>
            </a:r>
          </a:p>
          <a:p>
            <a:r>
              <a:rPr lang="ja-JP" altLang="en-US" dirty="0">
                <a:solidFill>
                  <a:schemeClr val="tx1"/>
                </a:solidFill>
              </a:rPr>
              <a:t>細かな氷柱が覆い始める。</a:t>
            </a: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AAF23CBC-0427-47FD-AED4-3C3B418B436A}"/>
              </a:ext>
            </a:extLst>
          </p:cNvPr>
          <p:cNvSpPr txBox="1"/>
          <p:nvPr/>
        </p:nvSpPr>
        <p:spPr>
          <a:xfrm>
            <a:off x="6737126" y="6297841"/>
            <a:ext cx="35559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900">
                <a:solidFill>
                  <a:srgbClr val="3A3A3A"/>
                </a:solidFill>
                <a:latin typeface="游明朝 Light" panose="02020300000000000000" pitchFamily="18" charset="-128"/>
                <a:ea typeface="游明朝 Light" panose="02020300000000000000" pitchFamily="18" charset="-128"/>
              </a:defRPr>
            </a:lvl1pPr>
          </a:lstStyle>
          <a:p>
            <a:r>
              <a:rPr lang="ja-JP" altLang="en-US" dirty="0">
                <a:solidFill>
                  <a:schemeClr val="tx1"/>
                </a:solidFill>
              </a:rPr>
              <a:t>日差しから逃れて 手のひらで風を送る。ふやけた気持ちを</a:t>
            </a:r>
            <a:br>
              <a:rPr lang="ja-JP" altLang="en-US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手渡された日向夏の苦味が少しだけ引き締める。</a:t>
            </a:r>
          </a:p>
        </p:txBody>
      </p:sp>
    </p:spTree>
    <p:extLst>
      <p:ext uri="{BB962C8B-B14F-4D97-AF65-F5344CB8AC3E}">
        <p14:creationId xmlns:p14="http://schemas.microsoft.com/office/powerpoint/2010/main" val="285569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126" y="617820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4" name="グラフィックス 23">
            <a:extLst>
              <a:ext uri="{FF2B5EF4-FFF2-40B4-BE49-F238E27FC236}">
                <a16:creationId xmlns:a16="http://schemas.microsoft.com/office/drawing/2014/main" id="{C259B266-0793-4DD9-8EE2-6B5C221C0B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795066" y="175630"/>
            <a:ext cx="2035969" cy="264319"/>
          </a:xfrm>
          <a:prstGeom prst="rect">
            <a:avLst/>
          </a:prstGeom>
        </p:spPr>
      </p:pic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D917519-5A56-421E-B35F-F75B05447801}"/>
              </a:ext>
            </a:extLst>
          </p:cNvPr>
          <p:cNvSpPr txBox="1"/>
          <p:nvPr/>
        </p:nvSpPr>
        <p:spPr bwMode="auto">
          <a:xfrm>
            <a:off x="238093" y="115610"/>
            <a:ext cx="2263491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ラインナップ</a:t>
            </a:r>
          </a:p>
        </p:txBody>
      </p:sp>
      <p:pic>
        <p:nvPicPr>
          <p:cNvPr id="22" name="図 21" descr="飛行機が止まっている雲&#10;&#10;自動的に生成された説明">
            <a:extLst>
              <a:ext uri="{FF2B5EF4-FFF2-40B4-BE49-F238E27FC236}">
                <a16:creationId xmlns:a16="http://schemas.microsoft.com/office/drawing/2014/main" id="{C8C0B33C-FFBB-4735-AF7E-F8DACEC3C6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1533" y="1033661"/>
            <a:ext cx="4236530" cy="2280285"/>
          </a:xfrm>
          <a:prstGeom prst="rect">
            <a:avLst/>
          </a:prstGeom>
        </p:spPr>
      </p:pic>
      <p:pic>
        <p:nvPicPr>
          <p:cNvPr id="21" name="図 20" descr="火, 座る, テーブル, 水 が含まれている画像&#10;&#10;自動的に生成された説明">
            <a:extLst>
              <a:ext uri="{FF2B5EF4-FFF2-40B4-BE49-F238E27FC236}">
                <a16:creationId xmlns:a16="http://schemas.microsoft.com/office/drawing/2014/main" id="{C1412EEC-E0B2-413F-A128-577FC81F87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9162" y="4024313"/>
            <a:ext cx="4248531" cy="2286286"/>
          </a:xfrm>
          <a:prstGeom prst="rect">
            <a:avLst/>
          </a:prstGeom>
        </p:spPr>
      </p:pic>
      <p:pic>
        <p:nvPicPr>
          <p:cNvPr id="20" name="図 19" descr="自然, 雨 が含まれている画像&#10;&#10;自動的に生成された説明">
            <a:extLst>
              <a:ext uri="{FF2B5EF4-FFF2-40B4-BE49-F238E27FC236}">
                <a16:creationId xmlns:a16="http://schemas.microsoft.com/office/drawing/2014/main" id="{547F422E-AE37-4752-8DEB-6A7923C932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24366" y="1039136"/>
            <a:ext cx="4236530" cy="2286286"/>
          </a:xfrm>
          <a:prstGeom prst="rect">
            <a:avLst/>
          </a:prstGeom>
        </p:spPr>
      </p:pic>
      <p:pic>
        <p:nvPicPr>
          <p:cNvPr id="17" name="図 16" descr="テキスト&#10;&#10;中程度の精度で自動的に生成された説明">
            <a:extLst>
              <a:ext uri="{FF2B5EF4-FFF2-40B4-BE49-F238E27FC236}">
                <a16:creationId xmlns:a16="http://schemas.microsoft.com/office/drawing/2014/main" id="{030D10B1-9445-4629-94E2-EE1F20FE187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079991" y="746212"/>
            <a:ext cx="972979" cy="282893"/>
          </a:xfrm>
          <a:prstGeom prst="rect">
            <a:avLst/>
          </a:prstGeom>
        </p:spPr>
      </p:pic>
      <p:pic>
        <p:nvPicPr>
          <p:cNvPr id="18" name="図 17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EFC10015-25AB-442B-9B8C-0FF8781F90A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37008" y="3721414"/>
            <a:ext cx="981551" cy="274320"/>
          </a:xfrm>
          <a:prstGeom prst="rect">
            <a:avLst/>
          </a:prstGeom>
        </p:spPr>
      </p:pic>
      <p:pic>
        <p:nvPicPr>
          <p:cNvPr id="19" name="図 18" descr="テキスト&#10;&#10;自動的に生成された説明">
            <a:extLst>
              <a:ext uri="{FF2B5EF4-FFF2-40B4-BE49-F238E27FC236}">
                <a16:creationId xmlns:a16="http://schemas.microsoft.com/office/drawing/2014/main" id="{6EAC52D4-E09C-4B8C-B18C-646036BF321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57884" y="747356"/>
            <a:ext cx="960120" cy="274320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43EFC499-3DA2-435E-AEAC-10FED045E703}"/>
              </a:ext>
            </a:extLst>
          </p:cNvPr>
          <p:cNvSpPr txBox="1"/>
          <p:nvPr/>
        </p:nvSpPr>
        <p:spPr>
          <a:xfrm>
            <a:off x="680413" y="3295176"/>
            <a:ext cx="24488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900">
                <a:solidFill>
                  <a:srgbClr val="3A3A3A"/>
                </a:solidFill>
                <a:latin typeface="游明朝 Light" panose="02020300000000000000" pitchFamily="18" charset="-128"/>
                <a:ea typeface="游明朝 Light" panose="02020300000000000000" pitchFamily="18" charset="-128"/>
              </a:defRPr>
            </a:lvl1pPr>
          </a:lstStyle>
          <a:p>
            <a:r>
              <a:rPr lang="ja-JP" altLang="en-US" dirty="0">
                <a:solidFill>
                  <a:schemeClr val="tx1"/>
                </a:solidFill>
              </a:rPr>
              <a:t>昼と夜の間。その両方が混じり合う時間。</a:t>
            </a:r>
            <a:br>
              <a:rPr lang="ja-JP" altLang="en-US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景色の境界は曖昧になる。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475B62C4-E2CD-4F29-A68D-97D9FE2E4073}"/>
              </a:ext>
            </a:extLst>
          </p:cNvPr>
          <p:cNvSpPr txBox="1"/>
          <p:nvPr/>
        </p:nvSpPr>
        <p:spPr>
          <a:xfrm>
            <a:off x="6745605" y="3299131"/>
            <a:ext cx="3260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900">
                <a:solidFill>
                  <a:srgbClr val="3A3A3A"/>
                </a:solidFill>
                <a:latin typeface="游明朝 Light" panose="02020300000000000000" pitchFamily="18" charset="-128"/>
                <a:ea typeface="游明朝 Light" panose="02020300000000000000" pitchFamily="18" charset="-128"/>
              </a:defRPr>
            </a:lvl1pPr>
          </a:lstStyle>
          <a:p>
            <a:r>
              <a:rPr lang="ja-JP" altLang="en-US" dirty="0">
                <a:solidFill>
                  <a:schemeClr val="tx1"/>
                </a:solidFill>
              </a:rPr>
              <a:t>芽吹きと成長の季節。たくさんの天然の小さなレンズは</a:t>
            </a:r>
            <a:br>
              <a:rPr lang="ja-JP" altLang="en-US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色づき始めた周辺の景色を映し出す。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4AD2015E-2013-4ADB-A96D-EC6AF6ACCA80}"/>
              </a:ext>
            </a:extLst>
          </p:cNvPr>
          <p:cNvSpPr txBox="1"/>
          <p:nvPr/>
        </p:nvSpPr>
        <p:spPr>
          <a:xfrm>
            <a:off x="645263" y="6286850"/>
            <a:ext cx="42485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900">
                <a:solidFill>
                  <a:srgbClr val="3A3A3A"/>
                </a:solidFill>
                <a:latin typeface="游明朝 Light" panose="02020300000000000000" pitchFamily="18" charset="-128"/>
                <a:ea typeface="游明朝 Light" panose="02020300000000000000" pitchFamily="18" charset="-128"/>
              </a:defRPr>
            </a:lvl1pPr>
          </a:lstStyle>
          <a:p>
            <a:r>
              <a:rPr lang="ja-JP" altLang="en-US" dirty="0">
                <a:solidFill>
                  <a:schemeClr val="tx1"/>
                </a:solidFill>
              </a:rPr>
              <a:t>火が消えて暗闇と静寂に包まれる頃。うっすらとモノの輪郭が浮かび始める。</a:t>
            </a:r>
            <a:br>
              <a:rPr lang="ja-JP" altLang="en-US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あかりが無くなったことで星明かりに気づく。</a:t>
            </a:r>
          </a:p>
        </p:txBody>
      </p:sp>
    </p:spTree>
    <p:extLst>
      <p:ext uri="{BB962C8B-B14F-4D97-AF65-F5344CB8AC3E}">
        <p14:creationId xmlns:p14="http://schemas.microsoft.com/office/powerpoint/2010/main" val="4130152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台の上にある数種類のパンフレット&#10;&#10;低い精度で自動的に生成された説明">
            <a:extLst>
              <a:ext uri="{FF2B5EF4-FFF2-40B4-BE49-F238E27FC236}">
                <a16:creationId xmlns:a16="http://schemas.microsoft.com/office/drawing/2014/main" id="{1003CF11-9DE2-48F9-A4EA-31F277B819C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0519CEC-1956-4816-8272-E61C31ABFB6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5" name="図 34">
            <a:extLst>
              <a:ext uri="{FF2B5EF4-FFF2-40B4-BE49-F238E27FC236}">
                <a16:creationId xmlns:a16="http://schemas.microsoft.com/office/drawing/2014/main" id="{C20F7835-BDF5-46EA-9925-F67358DD8C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pic>
        <p:nvPicPr>
          <p:cNvPr id="24" name="グラフィックス 23">
            <a:extLst>
              <a:ext uri="{FF2B5EF4-FFF2-40B4-BE49-F238E27FC236}">
                <a16:creationId xmlns:a16="http://schemas.microsoft.com/office/drawing/2014/main" id="{C259B266-0793-4DD9-8EE2-6B5C221C0B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298559" y="628924"/>
            <a:ext cx="2035969" cy="264319"/>
          </a:xfrm>
          <a:prstGeom prst="rect">
            <a:avLst/>
          </a:prstGeom>
        </p:spPr>
      </p:pic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CE84F5ED-E760-441E-BE2A-550A5C0EB0B6}"/>
              </a:ext>
            </a:extLst>
          </p:cNvPr>
          <p:cNvSpPr txBox="1"/>
          <p:nvPr/>
        </p:nvSpPr>
        <p:spPr>
          <a:xfrm>
            <a:off x="2438770" y="3250281"/>
            <a:ext cx="2159566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100" dirty="0">
                <a:latin typeface="A-OTF UD新ゴNT Pr6N R" panose="020B0400000000000000" pitchFamily="34" charset="-128"/>
                <a:ea typeface="A-OTF UD新ゴNT Pr6N R" panose="020B0400000000000000" pitchFamily="34" charset="-128"/>
              </a:rPr>
              <a:t>なめらかな流線型のデザイン。</a:t>
            </a:r>
          </a:p>
          <a:p>
            <a:r>
              <a:rPr kumimoji="1" lang="ja-JP" altLang="en-US" sz="1100" dirty="0">
                <a:latin typeface="A-OTF UD新ゴNT Pr6N R" panose="020B0400000000000000" pitchFamily="34" charset="-128"/>
                <a:ea typeface="A-OTF UD新ゴNT Pr6N R" panose="020B0400000000000000" pitchFamily="34" charset="-128"/>
              </a:rPr>
              <a:t>大人っぽい印象に。</a:t>
            </a:r>
          </a:p>
        </p:txBody>
      </p:sp>
      <p:pic>
        <p:nvPicPr>
          <p:cNvPr id="31" name="図 30" descr="白い背景に黒い文字が書かれた紙&#10;&#10;中程度の精度で自動的に生成された説明">
            <a:extLst>
              <a:ext uri="{FF2B5EF4-FFF2-40B4-BE49-F238E27FC236}">
                <a16:creationId xmlns:a16="http://schemas.microsoft.com/office/drawing/2014/main" id="{B7580102-1AD4-4F80-B71D-F740EBFD4C0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8976" y="1772071"/>
            <a:ext cx="9650413" cy="3578695"/>
          </a:xfrm>
          <a:prstGeom prst="rect">
            <a:avLst/>
          </a:prstGeom>
        </p:spPr>
      </p:pic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D3C3AA21-58F9-4D3F-8485-6C6D8190C0BB}"/>
              </a:ext>
            </a:extLst>
          </p:cNvPr>
          <p:cNvSpPr txBox="1"/>
          <p:nvPr/>
        </p:nvSpPr>
        <p:spPr>
          <a:xfrm>
            <a:off x="2457258" y="1232872"/>
            <a:ext cx="7349156" cy="484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altLang="ja-JP" sz="1200" b="1" dirty="0" err="1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uni</a:t>
            </a:r>
            <a:r>
              <a:rPr lang="en-US" altLang="ja-JP" sz="1200" b="1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-ball </a:t>
            </a:r>
            <a:r>
              <a:rPr lang="en-US" altLang="ja-JP" sz="1200" b="1" dirty="0" err="1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oneF</a:t>
            </a:r>
            <a:r>
              <a:rPr lang="en-US" altLang="ja-JP" sz="1200" b="1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 </a:t>
            </a:r>
            <a:r>
              <a:rPr lang="ja-JP" altLang="en-US" sz="1200" b="1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のデザインと同様、シンプルながらも上質感のある仕様です。</a:t>
            </a:r>
            <a:br>
              <a:rPr lang="ja-JP" altLang="en-US" sz="1200" b="1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</a:br>
            <a:r>
              <a:rPr lang="ja-JP" altLang="en-US" sz="1100" b="1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（現在は注文を受け付けておりません）</a:t>
            </a:r>
            <a:endParaRPr lang="ja-JP" altLang="en-US" sz="1200" b="1" dirty="0"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3E521D31-3BA1-495A-BAC6-AE133FDE7FC5}"/>
              </a:ext>
            </a:extLst>
          </p:cNvPr>
          <p:cNvSpPr txBox="1"/>
          <p:nvPr/>
        </p:nvSpPr>
        <p:spPr>
          <a:xfrm>
            <a:off x="3217274" y="5402335"/>
            <a:ext cx="2419597" cy="8827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en-US" altLang="ja-JP" sz="1600" dirty="0"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S</a:t>
            </a:r>
            <a:r>
              <a:rPr lang="ja-JP" altLang="en-US" sz="1600" dirty="0"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セット（アクリル製）</a:t>
            </a:r>
          </a:p>
          <a:p>
            <a:pPr algn="l">
              <a:lnSpc>
                <a:spcPts val="2100"/>
              </a:lnSpc>
            </a:pPr>
            <a:r>
              <a:rPr lang="en-US" altLang="ja-JP" sz="1300" dirty="0"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W300×H500×D300mm</a:t>
            </a:r>
            <a:br>
              <a:rPr lang="en-US" altLang="ja-JP" b="0" i="0" dirty="0">
                <a:solidFill>
                  <a:srgbClr val="3A3A3A"/>
                </a:solidFill>
                <a:effectLst/>
                <a:latin typeface="Noto Sans JP"/>
              </a:rPr>
            </a:br>
            <a:r>
              <a:rPr lang="en-US" altLang="ja-JP" sz="1400" b="1" dirty="0"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¥50,000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3BD53F0E-E03C-4C6E-B836-B16976F5FA74}"/>
              </a:ext>
            </a:extLst>
          </p:cNvPr>
          <p:cNvSpPr txBox="1"/>
          <p:nvPr/>
        </p:nvSpPr>
        <p:spPr>
          <a:xfrm>
            <a:off x="6832904" y="5414670"/>
            <a:ext cx="2282284" cy="8827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en-US" altLang="ja-JP" sz="1600" dirty="0"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A1</a:t>
            </a:r>
            <a:r>
              <a:rPr lang="ja-JP" altLang="en-US" sz="1600" dirty="0"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セット（紙製）</a:t>
            </a:r>
          </a:p>
          <a:p>
            <a:pPr algn="l">
              <a:lnSpc>
                <a:spcPts val="2100"/>
              </a:lnSpc>
            </a:pPr>
            <a:r>
              <a:rPr lang="en-US" altLang="ja-JP" sz="1300" dirty="0"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W300×H500×D300mm</a:t>
            </a:r>
            <a:br>
              <a:rPr lang="en-US" altLang="ja-JP" b="0" i="0" dirty="0">
                <a:solidFill>
                  <a:srgbClr val="3A3A3A"/>
                </a:solidFill>
                <a:effectLst/>
                <a:latin typeface="Noto Sans JP"/>
              </a:rPr>
            </a:br>
            <a:r>
              <a:rPr lang="en-US" altLang="ja-JP" sz="1400" b="1" dirty="0"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¥25,000</a:t>
            </a:r>
          </a:p>
        </p:txBody>
      </p:sp>
      <p:sp>
        <p:nvSpPr>
          <p:cNvPr id="45" name="フリーフォーム: 図形 44">
            <a:extLst>
              <a:ext uri="{FF2B5EF4-FFF2-40B4-BE49-F238E27FC236}">
                <a16:creationId xmlns:a16="http://schemas.microsoft.com/office/drawing/2014/main" id="{0F5467C9-751C-4E6C-8A8B-ED790EFED097}"/>
              </a:ext>
            </a:extLst>
          </p:cNvPr>
          <p:cNvSpPr/>
          <p:nvPr/>
        </p:nvSpPr>
        <p:spPr>
          <a:xfrm>
            <a:off x="3177446" y="5411128"/>
            <a:ext cx="72000" cy="792000"/>
          </a:xfrm>
          <a:custGeom>
            <a:avLst/>
            <a:gdLst>
              <a:gd name="connsiteX0" fmla="*/ 0 w 0"/>
              <a:gd name="connsiteY0" fmla="*/ 0 h 1643605"/>
              <a:gd name="connsiteX1" fmla="*/ 0 w 0"/>
              <a:gd name="connsiteY1" fmla="*/ 1643605 h 1643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643605">
                <a:moveTo>
                  <a:pt x="0" y="0"/>
                </a:moveTo>
                <a:lnTo>
                  <a:pt x="0" y="164360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E5A8D556-2F7B-47EF-B9AE-9FBEA8C8600C}"/>
              </a:ext>
            </a:extLst>
          </p:cNvPr>
          <p:cNvSpPr/>
          <p:nvPr/>
        </p:nvSpPr>
        <p:spPr>
          <a:xfrm>
            <a:off x="6825405" y="5411128"/>
            <a:ext cx="72000" cy="792000"/>
          </a:xfrm>
          <a:custGeom>
            <a:avLst/>
            <a:gdLst>
              <a:gd name="connsiteX0" fmla="*/ 0 w 0"/>
              <a:gd name="connsiteY0" fmla="*/ 0 h 1643605"/>
              <a:gd name="connsiteX1" fmla="*/ 0 w 0"/>
              <a:gd name="connsiteY1" fmla="*/ 1643605 h 1643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643605">
                <a:moveTo>
                  <a:pt x="0" y="0"/>
                </a:moveTo>
                <a:lnTo>
                  <a:pt x="0" y="164360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E48543FC-AC2E-4ECE-AE1F-A6F40D308758}"/>
              </a:ext>
            </a:extLst>
          </p:cNvPr>
          <p:cNvSpPr txBox="1"/>
          <p:nvPr/>
        </p:nvSpPr>
        <p:spPr>
          <a:xfrm>
            <a:off x="7908418" y="6128175"/>
            <a:ext cx="3721152" cy="31380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lnSpc>
                <a:spcPts val="2000"/>
              </a:lnSpc>
              <a:defRPr sz="1400" b="1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pPr algn="l"/>
            <a:r>
              <a:rPr lang="en-US" altLang="ja-JP" sz="900" b="0" dirty="0">
                <a:solidFill>
                  <a:schemeClr val="tx1"/>
                </a:solidFill>
              </a:rPr>
              <a:t>※</a:t>
            </a:r>
            <a:r>
              <a:rPr lang="ja-JP" altLang="en-US" sz="900" b="0" dirty="0">
                <a:solidFill>
                  <a:schemeClr val="tx1"/>
                </a:solidFill>
              </a:rPr>
              <a:t>販売容器なしの</a:t>
            </a:r>
            <a:r>
              <a:rPr lang="en-US" altLang="ja-JP" sz="900" b="0" dirty="0">
                <a:solidFill>
                  <a:schemeClr val="tx1"/>
                </a:solidFill>
              </a:rPr>
              <a:t>A2</a:t>
            </a:r>
            <a:r>
              <a:rPr lang="ja-JP" altLang="en-US" sz="900" b="0" dirty="0">
                <a:solidFill>
                  <a:schemeClr val="tx1"/>
                </a:solidFill>
              </a:rPr>
              <a:t>セット（￥</a:t>
            </a:r>
            <a:r>
              <a:rPr lang="en-US" altLang="ja-JP" sz="900" b="0" dirty="0">
                <a:solidFill>
                  <a:schemeClr val="tx1"/>
                </a:solidFill>
              </a:rPr>
              <a:t>21,000</a:t>
            </a:r>
            <a:r>
              <a:rPr lang="ja-JP" altLang="en-US" sz="900" b="0" dirty="0">
                <a:solidFill>
                  <a:schemeClr val="tx1"/>
                </a:solidFill>
              </a:rPr>
              <a:t>）もございます。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53F5CD1E-D66D-4ACF-828C-622B06DB98BD}"/>
              </a:ext>
            </a:extLst>
          </p:cNvPr>
          <p:cNvSpPr txBox="1"/>
          <p:nvPr/>
        </p:nvSpPr>
        <p:spPr bwMode="auto">
          <a:xfrm>
            <a:off x="971161" y="535011"/>
            <a:ext cx="1545345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売場提案</a:t>
            </a:r>
          </a:p>
        </p:txBody>
      </p:sp>
    </p:spTree>
    <p:extLst>
      <p:ext uri="{BB962C8B-B14F-4D97-AF65-F5344CB8AC3E}">
        <p14:creationId xmlns:p14="http://schemas.microsoft.com/office/powerpoint/2010/main" val="1169391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540</TotalTime>
  <Words>542</Words>
  <Application>Microsoft Office PowerPoint</Application>
  <PresentationFormat>ワイド画面</PresentationFormat>
  <Paragraphs>61</Paragraphs>
  <Slides>7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20" baseType="lpstr">
      <vt:lpstr>A-OTF UD新ゴ Pr6 L</vt:lpstr>
      <vt:lpstr>A-OTF UD新ゴ Pr6N DB</vt:lpstr>
      <vt:lpstr>A-OTF UD新ゴ Pro DB</vt:lpstr>
      <vt:lpstr>A-OTF UD新ゴNT Pr6N R</vt:lpstr>
      <vt:lpstr>A-OTF 新ゴ Pr6 DB</vt:lpstr>
      <vt:lpstr>A-OTF 新ゴ Pr6 L</vt:lpstr>
      <vt:lpstr>Noto Sans JP</vt:lpstr>
      <vt:lpstr>游ゴシック</vt:lpstr>
      <vt:lpstr>游ゴシック Light</vt:lpstr>
      <vt:lpstr>游ゴシック Medium</vt:lpstr>
      <vt:lpstr>游明朝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Ebata Takashi（江畑 高志）</dc:creator>
  <cp:lastModifiedBy>Ebata Takashi（江畑 高志）</cp:lastModifiedBy>
  <cp:revision>29</cp:revision>
  <dcterms:created xsi:type="dcterms:W3CDTF">2021-08-29T03:49:55Z</dcterms:created>
  <dcterms:modified xsi:type="dcterms:W3CDTF">2021-08-31T18:03:45Z</dcterms:modified>
</cp:coreProperties>
</file>