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6" r:id="rId3"/>
    <p:sldId id="260" r:id="rId4"/>
    <p:sldId id="261" r:id="rId5"/>
    <p:sldId id="262" r:id="rId6"/>
    <p:sldId id="263" r:id="rId7"/>
    <p:sldId id="264" r:id="rId8"/>
  </p:sldIdLst>
  <p:sldSz cx="10691813" cy="7559675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192" userDrawn="1">
          <p15:clr>
            <a:srgbClr val="A4A3A4"/>
          </p15:clr>
        </p15:guide>
        <p15:guide id="3" pos="6543" userDrawn="1">
          <p15:clr>
            <a:srgbClr val="A4A3A4"/>
          </p15:clr>
        </p15:guide>
        <p15:guide id="4" orient="horz" pos="657" userDrawn="1">
          <p15:clr>
            <a:srgbClr val="A4A3A4"/>
          </p15:clr>
        </p15:guide>
        <p15:guide id="5" orient="horz" pos="4536" userDrawn="1">
          <p15:clr>
            <a:srgbClr val="A4A3A4"/>
          </p15:clr>
        </p15:guide>
        <p15:guide id="6" pos="3368" userDrawn="1">
          <p15:clr>
            <a:srgbClr val="A4A3A4"/>
          </p15:clr>
        </p15:guide>
        <p15:guide id="7" pos="2460" userDrawn="1">
          <p15:clr>
            <a:srgbClr val="A4A3A4"/>
          </p15:clr>
        </p15:guide>
        <p15:guide id="8" orient="horz" pos="3742" userDrawn="1">
          <p15:clr>
            <a:srgbClr val="A4A3A4"/>
          </p15:clr>
        </p15:guide>
        <p15:guide id="9" orient="horz" pos="4014" userDrawn="1">
          <p15:clr>
            <a:srgbClr val="A4A3A4"/>
          </p15:clr>
        </p15:guide>
        <p15:guide id="10" pos="328" userDrawn="1">
          <p15:clr>
            <a:srgbClr val="A4A3A4"/>
          </p15:clr>
        </p15:guide>
        <p15:guide id="11" pos="6407" userDrawn="1">
          <p15:clr>
            <a:srgbClr val="A4A3A4"/>
          </p15:clr>
        </p15:guide>
        <p15:guide id="12" orient="horz" pos="181" userDrawn="1">
          <p15:clr>
            <a:srgbClr val="A4A3A4"/>
          </p15:clr>
        </p15:guide>
        <p15:guide id="13" orient="horz" pos="453" userDrawn="1">
          <p15:clr>
            <a:srgbClr val="A4A3A4"/>
          </p15:clr>
        </p15:guide>
        <p15:guide id="14" pos="6180" userDrawn="1">
          <p15:clr>
            <a:srgbClr val="A4A3A4"/>
          </p15:clr>
        </p15:guide>
        <p15:guide id="15" pos="555" userDrawn="1">
          <p15:clr>
            <a:srgbClr val="A4A3A4"/>
          </p15:clr>
        </p15:guide>
        <p15:guide id="16" orient="horz" pos="884" userDrawn="1">
          <p15:clr>
            <a:srgbClr val="A4A3A4"/>
          </p15:clr>
        </p15:guide>
        <p15:guide id="17" orient="horz" pos="1565" userDrawn="1">
          <p15:clr>
            <a:srgbClr val="A4A3A4"/>
          </p15:clr>
        </p15:guide>
        <p15:guide id="18" orient="horz" pos="771" userDrawn="1">
          <p15:clr>
            <a:srgbClr val="A4A3A4"/>
          </p15:clr>
        </p15:guide>
        <p15:guide id="19" orient="horz" pos="3696" userDrawn="1">
          <p15:clr>
            <a:srgbClr val="A4A3A4"/>
          </p15:clr>
        </p15:guide>
        <p15:guide id="20" pos="6089" userDrawn="1">
          <p15:clr>
            <a:srgbClr val="A4A3A4"/>
          </p15:clr>
        </p15:guide>
        <p15:guide id="21" pos="759" userDrawn="1">
          <p15:clr>
            <a:srgbClr val="A4A3A4"/>
          </p15:clr>
        </p15:guide>
        <p15:guide id="22" pos="5976" userDrawn="1">
          <p15:clr>
            <a:srgbClr val="A4A3A4"/>
          </p15:clr>
        </p15:guide>
        <p15:guide id="23" pos="3957" userDrawn="1">
          <p15:clr>
            <a:srgbClr val="A4A3A4"/>
          </p15:clr>
        </p15:guide>
        <p15:guide id="24" orient="horz" pos="521" userDrawn="1">
          <p15:clr>
            <a:srgbClr val="A4A3A4"/>
          </p15:clr>
        </p15:guide>
        <p15:guide id="25" pos="3163" userDrawn="1">
          <p15:clr>
            <a:srgbClr val="A4A3A4"/>
          </p15:clr>
        </p15:guide>
        <p15:guide id="26" orient="horz" pos="2562" userDrawn="1">
          <p15:clr>
            <a:srgbClr val="A4A3A4"/>
          </p15:clr>
        </p15:guide>
        <p15:guide id="27" orient="horz" pos="442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A0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1421" y="48"/>
      </p:cViewPr>
      <p:guideLst>
        <p:guide orient="horz" pos="2381"/>
        <p:guide pos="192"/>
        <p:guide pos="6543"/>
        <p:guide orient="horz" pos="657"/>
        <p:guide orient="horz" pos="4536"/>
        <p:guide pos="3368"/>
        <p:guide pos="2460"/>
        <p:guide orient="horz" pos="3742"/>
        <p:guide orient="horz" pos="4014"/>
        <p:guide pos="328"/>
        <p:guide pos="6407"/>
        <p:guide orient="horz" pos="181"/>
        <p:guide orient="horz" pos="453"/>
        <p:guide pos="6180"/>
        <p:guide pos="555"/>
        <p:guide orient="horz" pos="884"/>
        <p:guide orient="horz" pos="1565"/>
        <p:guide orient="horz" pos="771"/>
        <p:guide orient="horz" pos="3696"/>
        <p:guide pos="6089"/>
        <p:guide pos="759"/>
        <p:guide pos="5976"/>
        <p:guide pos="3957"/>
        <p:guide orient="horz" pos="521"/>
        <p:guide pos="3163"/>
        <p:guide orient="horz" pos="2562"/>
        <p:guide orient="horz" pos="442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2021/9/1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4935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2021/9/1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5075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2021/9/1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0216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2021/9/1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9106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2021/9/1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12082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2021/9/1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3302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2021/9/1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58711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2021/9/1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0684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2021/9/1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957260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2021/9/1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9185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2021/9/1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0413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3ACDD-E50A-487C-9718-C6158965C1B7}" type="datetimeFigureOut">
              <a:rPr kumimoji="1" lang="ja-JP" altLang="en-US" smtClean="0"/>
              <a:t>2021/9/1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856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kumimoji="1"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kumimoji="1"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2.png"/><Relationship Id="rId5" Type="http://schemas.openxmlformats.org/officeDocument/2006/relationships/image" Target="../media/image14.png"/><Relationship Id="rId10" Type="http://schemas.openxmlformats.org/officeDocument/2006/relationships/image" Target="../media/image8.png"/><Relationship Id="rId4" Type="http://schemas.openxmlformats.org/officeDocument/2006/relationships/image" Target="../media/image13.png"/><Relationship Id="rId9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>
            <a:extLst>
              <a:ext uri="{FF2B5EF4-FFF2-40B4-BE49-F238E27FC236}">
                <a16:creationId xmlns:a16="http://schemas.microsoft.com/office/drawing/2014/main" id="{A22A8AAA-6039-4FAB-A789-9AEB23F9A5B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691813" cy="5938411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7195C47-E8C9-4A43-B2D0-F60938F92E38}"/>
              </a:ext>
            </a:extLst>
          </p:cNvPr>
          <p:cNvSpPr txBox="1"/>
          <p:nvPr/>
        </p:nvSpPr>
        <p:spPr>
          <a:xfrm>
            <a:off x="204957" y="6060567"/>
            <a:ext cx="387477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600" b="1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○○○○○株式会社 御中</a:t>
            </a: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1279628B-72B7-40BC-AB1A-7671862578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733" y="7205921"/>
            <a:ext cx="2551024" cy="122579"/>
          </a:xfrm>
          <a:prstGeom prst="rect">
            <a:avLst/>
          </a:prstGeom>
        </p:spPr>
      </p:pic>
      <p:pic>
        <p:nvPicPr>
          <p:cNvPr id="13" name="図 12" descr="ロゴ, 会社名&#10;&#10;自動的に生成された説明">
            <a:extLst>
              <a:ext uri="{FF2B5EF4-FFF2-40B4-BE49-F238E27FC236}">
                <a16:creationId xmlns:a16="http://schemas.microsoft.com/office/drawing/2014/main" id="{2243444D-8B2C-44ED-8330-865F119516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5150" y="6531392"/>
            <a:ext cx="1473994" cy="735363"/>
          </a:xfrm>
          <a:prstGeom prst="rect">
            <a:avLst/>
          </a:prstGeom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1D0CA87A-E2B4-4EF4-B9DC-80FD69808AF3}"/>
              </a:ext>
            </a:extLst>
          </p:cNvPr>
          <p:cNvSpPr/>
          <p:nvPr/>
        </p:nvSpPr>
        <p:spPr>
          <a:xfrm>
            <a:off x="308565" y="6622140"/>
            <a:ext cx="1260000" cy="39600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33858914-169D-404C-A6BD-5D88B4F62995}"/>
              </a:ext>
            </a:extLst>
          </p:cNvPr>
          <p:cNvSpPr txBox="1"/>
          <p:nvPr/>
        </p:nvSpPr>
        <p:spPr>
          <a:xfrm>
            <a:off x="281940" y="664464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spc="300" dirty="0">
                <a:latin typeface="A-OTF UD新ゴ Pr6N DB" panose="020B0600000000000000" pitchFamily="34" charset="-128"/>
                <a:ea typeface="A-OTF UD新ゴ Pr6N DB" panose="020B0600000000000000" pitchFamily="34" charset="-128"/>
              </a:rPr>
              <a:t>商談資料</a:t>
            </a:r>
          </a:p>
        </p:txBody>
      </p:sp>
    </p:spTree>
    <p:extLst>
      <p:ext uri="{BB962C8B-B14F-4D97-AF65-F5344CB8AC3E}">
        <p14:creationId xmlns:p14="http://schemas.microsoft.com/office/powerpoint/2010/main" val="3124138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図 16" descr="台の上にある数種類のパンフレット&#10;&#10;低い精度で自動的に生成された説明">
            <a:extLst>
              <a:ext uri="{FF2B5EF4-FFF2-40B4-BE49-F238E27FC236}">
                <a16:creationId xmlns:a16="http://schemas.microsoft.com/office/drawing/2014/main" id="{19940853-CE91-4E6E-98DC-A3917BF9F78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0691813" cy="7559675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75019C9-56D3-4D38-BEB2-545472D7B791}"/>
              </a:ext>
            </a:extLst>
          </p:cNvPr>
          <p:cNvSpPr/>
          <p:nvPr/>
        </p:nvSpPr>
        <p:spPr>
          <a:xfrm>
            <a:off x="0" y="0"/>
            <a:ext cx="10691813" cy="755967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3C2E20FA-4732-4331-9997-34FFD6E3C794}"/>
              </a:ext>
            </a:extLst>
          </p:cNvPr>
          <p:cNvSpPr/>
          <p:nvPr/>
        </p:nvSpPr>
        <p:spPr>
          <a:xfrm>
            <a:off x="520700" y="540000"/>
            <a:ext cx="9650413" cy="6390073"/>
          </a:xfrm>
          <a:prstGeom prst="roundRect">
            <a:avLst>
              <a:gd name="adj" fmla="val 32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E8C3F3E-AD44-4EA6-90D5-2AFA3D417E0F}"/>
              </a:ext>
            </a:extLst>
          </p:cNvPr>
          <p:cNvSpPr txBox="1"/>
          <p:nvPr/>
        </p:nvSpPr>
        <p:spPr bwMode="auto">
          <a:xfrm>
            <a:off x="802997" y="629602"/>
            <a:ext cx="1545345" cy="550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2000" tIns="73756" rIns="36000" bIns="36000" rtlCol="0">
            <a:spAutoFit/>
          </a:bodyPr>
          <a:lstStyle/>
          <a:p>
            <a:pPr algn="l">
              <a:lnSpc>
                <a:spcPts val="3500"/>
              </a:lnSpc>
            </a:pPr>
            <a:r>
              <a:rPr kumimoji="1" lang="ja-JP" altLang="en-US" sz="2800" kern="0" dirty="0">
                <a:latin typeface="A-OTF UD新ゴ Pro DB" pitchFamily="34" charset="-128"/>
                <a:ea typeface="A-OTF UD新ゴ Pro DB" pitchFamily="34" charset="-128"/>
              </a:rPr>
              <a:t>開発背景</a:t>
            </a:r>
          </a:p>
        </p:txBody>
      </p:sp>
      <p:pic>
        <p:nvPicPr>
          <p:cNvPr id="20" name="図 19" descr="ダイアグラム&#10;&#10;自動的に生成された説明">
            <a:extLst>
              <a:ext uri="{FF2B5EF4-FFF2-40B4-BE49-F238E27FC236}">
                <a16:creationId xmlns:a16="http://schemas.microsoft.com/office/drawing/2014/main" id="{4CC1E116-C54D-4EC6-BD78-C9A5B3BD1E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679" y="1640543"/>
            <a:ext cx="4291843" cy="2323046"/>
          </a:xfrm>
          <a:prstGeom prst="rect">
            <a:avLst/>
          </a:prstGeom>
        </p:spPr>
      </p:pic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B3718BB2-F969-4C18-A505-C504DDD90419}"/>
              </a:ext>
            </a:extLst>
          </p:cNvPr>
          <p:cNvSpPr txBox="1"/>
          <p:nvPr/>
        </p:nvSpPr>
        <p:spPr>
          <a:xfrm>
            <a:off x="802997" y="1527788"/>
            <a:ext cx="4756479" cy="19752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ja-JP" altLang="en-US" sz="1600" b="1" i="0" dirty="0">
                <a:effectLst/>
                <a:latin typeface="A-OTF 新ゴ Pr6 L" panose="020B0300000000000000" pitchFamily="34" charset="-128"/>
                <a:ea typeface="A-OTF 新ゴ Pr6 L" panose="020B0300000000000000" pitchFamily="34" charset="-128"/>
              </a:rPr>
              <a:t>●企画意図</a:t>
            </a:r>
          </a:p>
          <a:p>
            <a:pPr algn="l">
              <a:lnSpc>
                <a:spcPct val="150000"/>
              </a:lnSpc>
            </a:pPr>
            <a:r>
              <a:rPr lang="ja-JP" altLang="en-US" sz="1100" b="0" i="0" dirty="0">
                <a:effectLst/>
                <a:latin typeface="A-OTF 新ゴ Pr6 L" panose="020B0300000000000000" pitchFamily="34" charset="-128"/>
                <a:ea typeface="A-OTF 新ゴ Pr6 L" panose="020B0300000000000000" pitchFamily="34" charset="-128"/>
              </a:rPr>
              <a:t>ユニボールワンは、「ノート、くっきりキマる。」をコンセプトに、 </a:t>
            </a:r>
            <a:r>
              <a:rPr lang="en-US" altLang="ja-JP" sz="1100" dirty="0">
                <a:latin typeface="A-OTF 新ゴ Pr6 L" panose="020B0300000000000000" pitchFamily="34" charset="-128"/>
                <a:ea typeface="A-OTF 新ゴ Pr6 L" panose="020B0300000000000000" pitchFamily="34" charset="-128"/>
              </a:rPr>
              <a:t> </a:t>
            </a:r>
            <a:r>
              <a:rPr lang="en-US" altLang="ja-JP" sz="1100" b="0" i="0" dirty="0">
                <a:effectLst/>
                <a:latin typeface="A-OTF 新ゴ Pr6 L" panose="020B0300000000000000" pitchFamily="34" charset="-128"/>
                <a:ea typeface="A-OTF 新ゴ Pr6 L" panose="020B0300000000000000" pitchFamily="34" charset="-128"/>
              </a:rPr>
              <a:t>2020</a:t>
            </a:r>
            <a:r>
              <a:rPr lang="ja-JP" altLang="en-US" sz="1100" b="0" i="0" dirty="0">
                <a:effectLst/>
                <a:latin typeface="A-OTF 新ゴ Pr6 L" panose="020B0300000000000000" pitchFamily="34" charset="-128"/>
                <a:ea typeface="A-OTF 新ゴ Pr6 L" panose="020B0300000000000000" pitchFamily="34" charset="-128"/>
              </a:rPr>
              <a:t>年</a:t>
            </a:r>
            <a:r>
              <a:rPr lang="en-US" altLang="ja-JP" sz="1100" b="0" i="0" dirty="0">
                <a:effectLst/>
                <a:latin typeface="A-OTF 新ゴ Pr6 L" panose="020B0300000000000000" pitchFamily="34" charset="-128"/>
                <a:ea typeface="A-OTF 新ゴ Pr6 L" panose="020B0300000000000000" pitchFamily="34" charset="-128"/>
              </a:rPr>
              <a:t>2</a:t>
            </a:r>
            <a:r>
              <a:rPr lang="ja-JP" altLang="en-US" sz="1100" b="0" i="0" dirty="0">
                <a:effectLst/>
                <a:latin typeface="A-OTF 新ゴ Pr6 L" panose="020B0300000000000000" pitchFamily="34" charset="-128"/>
                <a:ea typeface="A-OTF 新ゴ Pr6 L" panose="020B0300000000000000" pitchFamily="34" charset="-128"/>
              </a:rPr>
              <a:t>月に発売。記憶に残りやすいくっきり濃いインクと、</a:t>
            </a:r>
            <a:endParaRPr lang="en-US" altLang="ja-JP" sz="1100" b="0" i="0" dirty="0">
              <a:effectLst/>
              <a:latin typeface="A-OTF 新ゴ Pr6 L" panose="020B0300000000000000" pitchFamily="34" charset="-128"/>
              <a:ea typeface="A-OTF 新ゴ Pr6 L" panose="020B0300000000000000" pitchFamily="34" charset="-128"/>
            </a:endParaRPr>
          </a:p>
          <a:p>
            <a:pPr algn="l">
              <a:lnSpc>
                <a:spcPct val="150000"/>
              </a:lnSpc>
            </a:pPr>
            <a:r>
              <a:rPr lang="ja-JP" altLang="en-US" sz="1100" b="0" i="0" dirty="0">
                <a:effectLst/>
                <a:latin typeface="A-OTF 新ゴ Pr6 L" panose="020B0300000000000000" pitchFamily="34" charset="-128"/>
                <a:ea typeface="A-OTF 新ゴ Pr6 L" panose="020B0300000000000000" pitchFamily="34" charset="-128"/>
              </a:rPr>
              <a:t>上質感のある軸デザインが特徴のゲルインクボールペンです。</a:t>
            </a:r>
            <a:endParaRPr lang="en-US" altLang="ja-JP" sz="1100" dirty="0">
              <a:latin typeface="A-OTF 新ゴ Pr6 L" panose="020B0300000000000000" pitchFamily="34" charset="-128"/>
              <a:ea typeface="A-OTF 新ゴ Pr6 L" panose="020B0300000000000000" pitchFamily="34" charset="-128"/>
            </a:endParaRPr>
          </a:p>
          <a:p>
            <a:pPr algn="l">
              <a:lnSpc>
                <a:spcPct val="150000"/>
              </a:lnSpc>
            </a:pPr>
            <a:r>
              <a:rPr lang="ja-JP" altLang="en-US" sz="1100" b="0" i="0" dirty="0">
                <a:effectLst/>
                <a:latin typeface="A-OTF 新ゴ Pr6 L" panose="020B0300000000000000" pitchFamily="34" charset="-128"/>
                <a:ea typeface="A-OTF 新ゴ Pr6 L" panose="020B0300000000000000" pitchFamily="34" charset="-128"/>
              </a:rPr>
              <a:t>今回、ユニボールワンの持つ「上質感」をさらに高めた新商品を</a:t>
            </a:r>
            <a:endParaRPr lang="en-US" altLang="ja-JP" sz="1100" b="0" i="0" dirty="0">
              <a:effectLst/>
              <a:latin typeface="A-OTF 新ゴ Pr6 L" panose="020B0300000000000000" pitchFamily="34" charset="-128"/>
              <a:ea typeface="A-OTF 新ゴ Pr6 L" panose="020B0300000000000000" pitchFamily="34" charset="-128"/>
            </a:endParaRPr>
          </a:p>
          <a:p>
            <a:pPr algn="l">
              <a:lnSpc>
                <a:spcPct val="150000"/>
              </a:lnSpc>
            </a:pPr>
            <a:r>
              <a:rPr lang="ja-JP" altLang="en-US" sz="1100" b="0" i="0" dirty="0">
                <a:effectLst/>
                <a:latin typeface="A-OTF 新ゴ Pr6 L" panose="020B0300000000000000" pitchFamily="34" charset="-128"/>
                <a:ea typeface="A-OTF 新ゴ Pr6 L" panose="020B0300000000000000" pitchFamily="34" charset="-128"/>
              </a:rPr>
              <a:t>発売します。低重心による安定した書き心地と、より洗練された</a:t>
            </a:r>
            <a:endParaRPr lang="en-US" altLang="ja-JP" sz="1100" b="0" i="0" dirty="0">
              <a:effectLst/>
              <a:latin typeface="A-OTF 新ゴ Pr6 L" panose="020B0300000000000000" pitchFamily="34" charset="-128"/>
              <a:ea typeface="A-OTF 新ゴ Pr6 L" panose="020B0300000000000000" pitchFamily="34" charset="-128"/>
            </a:endParaRPr>
          </a:p>
          <a:p>
            <a:pPr algn="l">
              <a:lnSpc>
                <a:spcPct val="150000"/>
              </a:lnSpc>
            </a:pPr>
            <a:r>
              <a:rPr lang="ja-JP" altLang="en-US" sz="1100" b="0" i="0" dirty="0">
                <a:effectLst/>
                <a:latin typeface="A-OTF 新ゴ Pr6 L" panose="020B0300000000000000" pitchFamily="34" charset="-128"/>
                <a:ea typeface="A-OTF 新ゴ Pr6 L" panose="020B0300000000000000" pitchFamily="34" charset="-128"/>
              </a:rPr>
              <a:t>フォルム・カラーは、こだわりのある人のためのとっておきの</a:t>
            </a:r>
            <a:r>
              <a:rPr lang="en-US" altLang="ja-JP" sz="1100" b="0" i="0" dirty="0">
                <a:effectLst/>
                <a:latin typeface="A-OTF 新ゴ Pr6 L" panose="020B0300000000000000" pitchFamily="34" charset="-128"/>
                <a:ea typeface="A-OTF 新ゴ Pr6 L" panose="020B0300000000000000" pitchFamily="34" charset="-128"/>
              </a:rPr>
              <a:t>1</a:t>
            </a:r>
            <a:r>
              <a:rPr lang="ja-JP" altLang="en-US" sz="1100" b="0" i="0" dirty="0">
                <a:effectLst/>
                <a:latin typeface="A-OTF 新ゴ Pr6 L" panose="020B0300000000000000" pitchFamily="34" charset="-128"/>
                <a:ea typeface="A-OTF 新ゴ Pr6 L" panose="020B0300000000000000" pitchFamily="34" charset="-128"/>
              </a:rPr>
              <a:t>本です。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BE75407C-0935-432E-97E9-AD7C01600E1D}"/>
              </a:ext>
            </a:extLst>
          </p:cNvPr>
          <p:cNvSpPr txBox="1"/>
          <p:nvPr/>
        </p:nvSpPr>
        <p:spPr>
          <a:xfrm>
            <a:off x="801751" y="4070652"/>
            <a:ext cx="4756479" cy="11904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ja-JP" altLang="en-US" sz="1600" b="1" i="0" dirty="0">
                <a:effectLst/>
                <a:latin typeface="A-OTF 新ゴ Pr6 L" panose="020B0300000000000000" pitchFamily="34" charset="-128"/>
                <a:ea typeface="A-OTF 新ゴ Pr6 L" panose="020B0300000000000000" pitchFamily="34" charset="-128"/>
              </a:rPr>
              <a:t>●市場動向</a:t>
            </a:r>
            <a:endParaRPr lang="ja-JP" altLang="en-US" sz="1600" b="1" dirty="0">
              <a:latin typeface="A-OTF 新ゴ Pr6 L" panose="020B0300000000000000" pitchFamily="34" charset="-128"/>
              <a:ea typeface="A-OTF 新ゴ Pr6 L" panose="020B0300000000000000" pitchFamily="34" charset="-128"/>
            </a:endParaRPr>
          </a:p>
          <a:p>
            <a:pPr algn="l">
              <a:lnSpc>
                <a:spcPct val="150000"/>
              </a:lnSpc>
            </a:pPr>
            <a:r>
              <a:rPr lang="ja-JP" altLang="en-US" sz="1100" dirty="0">
                <a:latin typeface="A-OTF 新ゴ Pr6 L" panose="020B0300000000000000" pitchFamily="34" charset="-128"/>
                <a:ea typeface="A-OTF 新ゴ Pr6 L" panose="020B0300000000000000" pitchFamily="34" charset="-128"/>
              </a:rPr>
              <a:t>ゲルインクボールペンの売上の約</a:t>
            </a:r>
            <a:r>
              <a:rPr lang="en-US" altLang="ja-JP" sz="1100" dirty="0">
                <a:latin typeface="A-OTF 新ゴ Pr6 L" panose="020B0300000000000000" pitchFamily="34" charset="-128"/>
                <a:ea typeface="A-OTF 新ゴ Pr6 L" panose="020B0300000000000000" pitchFamily="34" charset="-128"/>
              </a:rPr>
              <a:t>40%</a:t>
            </a:r>
            <a:r>
              <a:rPr lang="ja-JP" altLang="en-US" sz="1100" dirty="0">
                <a:latin typeface="A-OTF 新ゴ Pr6 L" panose="020B0300000000000000" pitchFamily="34" charset="-128"/>
                <a:ea typeface="A-OTF 新ゴ Pr6 L" panose="020B0300000000000000" pitchFamily="34" charset="-128"/>
              </a:rPr>
              <a:t>が黒インクです。</a:t>
            </a:r>
            <a:br>
              <a:rPr lang="ja-JP" altLang="en-US" sz="1100" dirty="0">
                <a:latin typeface="A-OTF 新ゴ Pr6 L" panose="020B0300000000000000" pitchFamily="34" charset="-128"/>
                <a:ea typeface="A-OTF 新ゴ Pr6 L" panose="020B0300000000000000" pitchFamily="34" charset="-128"/>
              </a:rPr>
            </a:br>
            <a:r>
              <a:rPr lang="ja-JP" altLang="en-US" sz="1100" dirty="0">
                <a:latin typeface="A-OTF 新ゴ Pr6 L" panose="020B0300000000000000" pitchFamily="34" charset="-128"/>
                <a:ea typeface="A-OTF 新ゴ Pr6 L" panose="020B0300000000000000" pitchFamily="34" charset="-128"/>
              </a:rPr>
              <a:t>今回は売上の中心である黒インクに新モデルを投入し、デザインの</a:t>
            </a:r>
          </a:p>
          <a:p>
            <a:pPr>
              <a:lnSpc>
                <a:spcPct val="150000"/>
              </a:lnSpc>
            </a:pPr>
            <a:r>
              <a:rPr lang="ja-JP" altLang="en-US" sz="1100" dirty="0">
                <a:latin typeface="A-OTF 新ゴ Pr6 L" panose="020B0300000000000000" pitchFamily="34" charset="-128"/>
                <a:ea typeface="A-OTF 新ゴ Pr6 L" panose="020B0300000000000000" pitchFamily="34" charset="-128"/>
              </a:rPr>
              <a:t>選べる幅を提供します。</a:t>
            </a:r>
          </a:p>
        </p:txBody>
      </p:sp>
      <p:pic>
        <p:nvPicPr>
          <p:cNvPr id="26" name="図 25" descr="グラフ, 円グラフ&#10;&#10;自動的に生成された説明">
            <a:extLst>
              <a:ext uri="{FF2B5EF4-FFF2-40B4-BE49-F238E27FC236}">
                <a16:creationId xmlns:a16="http://schemas.microsoft.com/office/drawing/2014/main" id="{08DB2ED7-2608-4237-B2D5-E73F6328431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27680" y="4228222"/>
            <a:ext cx="4402014" cy="2323046"/>
          </a:xfrm>
          <a:prstGeom prst="rect">
            <a:avLst/>
          </a:prstGeom>
        </p:spPr>
      </p:pic>
      <p:sp>
        <p:nvSpPr>
          <p:cNvPr id="27" name="フリーフォーム: 図形 26">
            <a:extLst>
              <a:ext uri="{FF2B5EF4-FFF2-40B4-BE49-F238E27FC236}">
                <a16:creationId xmlns:a16="http://schemas.microsoft.com/office/drawing/2014/main" id="{44939AE3-6407-485B-A659-721885508991}"/>
              </a:ext>
            </a:extLst>
          </p:cNvPr>
          <p:cNvSpPr/>
          <p:nvPr/>
        </p:nvSpPr>
        <p:spPr>
          <a:xfrm>
            <a:off x="520860" y="1192193"/>
            <a:ext cx="7200000" cy="0"/>
          </a:xfrm>
          <a:custGeom>
            <a:avLst/>
            <a:gdLst>
              <a:gd name="connsiteX0" fmla="*/ 0 w 6967959"/>
              <a:gd name="connsiteY0" fmla="*/ 0 h 0"/>
              <a:gd name="connsiteX1" fmla="*/ 6967959 w 696795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67959">
                <a:moveTo>
                  <a:pt x="0" y="0"/>
                </a:moveTo>
                <a:lnTo>
                  <a:pt x="6967959" y="0"/>
                </a:lnTo>
              </a:path>
            </a:pathLst>
          </a:cu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9" name="図 28">
            <a:extLst>
              <a:ext uri="{FF2B5EF4-FFF2-40B4-BE49-F238E27FC236}">
                <a16:creationId xmlns:a16="http://schemas.microsoft.com/office/drawing/2014/main" id="{4C0055A3-B0EA-4481-90F1-A0D3883AB5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25816" y="6495834"/>
            <a:ext cx="2628891" cy="250624"/>
          </a:xfrm>
          <a:prstGeom prst="rect">
            <a:avLst/>
          </a:prstGeom>
        </p:spPr>
      </p:pic>
      <p:pic>
        <p:nvPicPr>
          <p:cNvPr id="14" name="図 13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79D3D661-631B-4DF3-8208-881D7EB383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9918" y="212966"/>
            <a:ext cx="1559455" cy="284007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905D5A52-3105-4DCC-AD93-8C37BE407370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8120" y="7266881"/>
            <a:ext cx="2551024" cy="122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0863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図 16" descr="台の上にある数種類のパンフレット&#10;&#10;低い精度で自動的に生成された説明">
            <a:extLst>
              <a:ext uri="{FF2B5EF4-FFF2-40B4-BE49-F238E27FC236}">
                <a16:creationId xmlns:a16="http://schemas.microsoft.com/office/drawing/2014/main" id="{19940853-CE91-4E6E-98DC-A3917BF9F78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0691813" cy="7559675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75019C9-56D3-4D38-BEB2-545472D7B791}"/>
              </a:ext>
            </a:extLst>
          </p:cNvPr>
          <p:cNvSpPr/>
          <p:nvPr/>
        </p:nvSpPr>
        <p:spPr>
          <a:xfrm>
            <a:off x="0" y="0"/>
            <a:ext cx="10691813" cy="755967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3C2E20FA-4732-4331-9997-34FFD6E3C794}"/>
              </a:ext>
            </a:extLst>
          </p:cNvPr>
          <p:cNvSpPr/>
          <p:nvPr/>
        </p:nvSpPr>
        <p:spPr>
          <a:xfrm>
            <a:off x="520700" y="540000"/>
            <a:ext cx="9650413" cy="6390073"/>
          </a:xfrm>
          <a:prstGeom prst="roundRect">
            <a:avLst>
              <a:gd name="adj" fmla="val 32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E8C3F3E-AD44-4EA6-90D5-2AFA3D417E0F}"/>
              </a:ext>
            </a:extLst>
          </p:cNvPr>
          <p:cNvSpPr txBox="1"/>
          <p:nvPr/>
        </p:nvSpPr>
        <p:spPr bwMode="auto">
          <a:xfrm>
            <a:off x="802997" y="629602"/>
            <a:ext cx="1545345" cy="550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2000" tIns="73756" rIns="36000" bIns="36000" rtlCol="0">
            <a:spAutoFit/>
          </a:bodyPr>
          <a:lstStyle/>
          <a:p>
            <a:pPr algn="l">
              <a:lnSpc>
                <a:spcPts val="3500"/>
              </a:lnSpc>
            </a:pPr>
            <a:r>
              <a:rPr kumimoji="1" lang="ja-JP" altLang="en-US" sz="2800" kern="0" dirty="0">
                <a:latin typeface="A-OTF UD新ゴ Pro DB" pitchFamily="34" charset="-128"/>
                <a:ea typeface="A-OTF UD新ゴ Pro DB" pitchFamily="34" charset="-128"/>
              </a:rPr>
              <a:t>商品特長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B3718BB2-F969-4C18-A505-C504DDD90419}"/>
              </a:ext>
            </a:extLst>
          </p:cNvPr>
          <p:cNvSpPr txBox="1"/>
          <p:nvPr/>
        </p:nvSpPr>
        <p:spPr>
          <a:xfrm>
            <a:off x="802997" y="1527788"/>
            <a:ext cx="5479587" cy="742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ja-JP" altLang="en-US" sz="1600" b="1" i="0" dirty="0">
                <a:effectLst/>
                <a:latin typeface="A-OTF 新ゴ Pr6 L" panose="020B0300000000000000" pitchFamily="34" charset="-128"/>
                <a:ea typeface="A-OTF 新ゴ Pr6 L" panose="020B0300000000000000" pitchFamily="34" charset="-128"/>
              </a:rPr>
              <a:t>●</a:t>
            </a:r>
            <a:r>
              <a:rPr lang="en-US" altLang="ja-JP" sz="1600" b="1" dirty="0">
                <a:latin typeface="A-OTF 新ゴ Pr6 L" panose="020B0300000000000000" pitchFamily="34" charset="-128"/>
                <a:ea typeface="A-OTF 新ゴ Pr6 L" panose="020B0300000000000000" pitchFamily="34" charset="-128"/>
              </a:rPr>
              <a:t>TARGET</a:t>
            </a:r>
            <a:endParaRPr lang="ja-JP" altLang="en-US" sz="1600" b="1" i="0" dirty="0">
              <a:effectLst/>
              <a:latin typeface="A-OTF 新ゴ Pr6 L" panose="020B0300000000000000" pitchFamily="34" charset="-128"/>
              <a:ea typeface="A-OTF 新ゴ Pr6 L" panose="020B0300000000000000" pitchFamily="34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1400" b="1" u="sng" dirty="0">
                <a:latin typeface="A-OTF 新ゴ Pr6 L" panose="020B0300000000000000" pitchFamily="34" charset="-128"/>
                <a:ea typeface="A-OTF 新ゴ Pr6 L" panose="020B0300000000000000" pitchFamily="34" charset="-128"/>
              </a:rPr>
              <a:t>10</a:t>
            </a:r>
            <a:r>
              <a:rPr lang="ja-JP" altLang="en-US" sz="1400" b="1" u="sng" dirty="0">
                <a:latin typeface="A-OTF 新ゴ Pr6 L" panose="020B0300000000000000" pitchFamily="34" charset="-128"/>
                <a:ea typeface="A-OTF 新ゴ Pr6 L" panose="020B0300000000000000" pitchFamily="34" charset="-128"/>
              </a:rPr>
              <a:t>代後半～</a:t>
            </a:r>
            <a:r>
              <a:rPr lang="en-US" altLang="ja-JP" sz="1400" b="1" u="sng" dirty="0">
                <a:latin typeface="A-OTF 新ゴ Pr6 L" panose="020B0300000000000000" pitchFamily="34" charset="-128"/>
                <a:ea typeface="A-OTF 新ゴ Pr6 L" panose="020B0300000000000000" pitchFamily="34" charset="-128"/>
              </a:rPr>
              <a:t>30</a:t>
            </a:r>
            <a:r>
              <a:rPr lang="ja-JP" altLang="en-US" sz="1400" b="1" u="sng" dirty="0">
                <a:latin typeface="A-OTF 新ゴ Pr6 L" panose="020B0300000000000000" pitchFamily="34" charset="-128"/>
                <a:ea typeface="A-OTF 新ゴ Pr6 L" panose="020B0300000000000000" pitchFamily="34" charset="-128"/>
              </a:rPr>
              <a:t>代の女性。丁寧な暮らし（生活）を好む人。</a:t>
            </a:r>
          </a:p>
        </p:txBody>
      </p:sp>
      <p:sp>
        <p:nvSpPr>
          <p:cNvPr id="27" name="フリーフォーム: 図形 26">
            <a:extLst>
              <a:ext uri="{FF2B5EF4-FFF2-40B4-BE49-F238E27FC236}">
                <a16:creationId xmlns:a16="http://schemas.microsoft.com/office/drawing/2014/main" id="{44939AE3-6407-485B-A659-721885508991}"/>
              </a:ext>
            </a:extLst>
          </p:cNvPr>
          <p:cNvSpPr/>
          <p:nvPr/>
        </p:nvSpPr>
        <p:spPr>
          <a:xfrm>
            <a:off x="520860" y="1192193"/>
            <a:ext cx="7200000" cy="0"/>
          </a:xfrm>
          <a:custGeom>
            <a:avLst/>
            <a:gdLst>
              <a:gd name="connsiteX0" fmla="*/ 0 w 6967959"/>
              <a:gd name="connsiteY0" fmla="*/ 0 h 0"/>
              <a:gd name="connsiteX1" fmla="*/ 6967959 w 696795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67959">
                <a:moveTo>
                  <a:pt x="0" y="0"/>
                </a:moveTo>
                <a:lnTo>
                  <a:pt x="6967959" y="0"/>
                </a:lnTo>
              </a:path>
            </a:pathLst>
          </a:cu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D6E95A6E-A73C-4334-A706-623E8796145D}"/>
              </a:ext>
            </a:extLst>
          </p:cNvPr>
          <p:cNvSpPr/>
          <p:nvPr/>
        </p:nvSpPr>
        <p:spPr>
          <a:xfrm>
            <a:off x="881062" y="2399293"/>
            <a:ext cx="1764000" cy="251785"/>
          </a:xfrm>
          <a:prstGeom prst="rect">
            <a:avLst/>
          </a:prstGeom>
          <a:solidFill>
            <a:srgbClr val="00B0F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F60C0DEF-609B-43E3-97FF-2D1C31588693}"/>
              </a:ext>
            </a:extLst>
          </p:cNvPr>
          <p:cNvSpPr/>
          <p:nvPr/>
        </p:nvSpPr>
        <p:spPr>
          <a:xfrm>
            <a:off x="2807306" y="2399293"/>
            <a:ext cx="1494057" cy="251785"/>
          </a:xfrm>
          <a:prstGeom prst="rect">
            <a:avLst/>
          </a:prstGeom>
          <a:solidFill>
            <a:srgbClr val="00B0F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BB9B8015-3EF7-4647-B082-1F3C1587FB7C}"/>
              </a:ext>
            </a:extLst>
          </p:cNvPr>
          <p:cNvSpPr/>
          <p:nvPr/>
        </p:nvSpPr>
        <p:spPr>
          <a:xfrm>
            <a:off x="881063" y="2721307"/>
            <a:ext cx="1246441" cy="251785"/>
          </a:xfrm>
          <a:prstGeom prst="rect">
            <a:avLst/>
          </a:prstGeom>
          <a:solidFill>
            <a:srgbClr val="00B0F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0C40F160-D4A5-4406-BE79-5FF116E0350E}"/>
              </a:ext>
            </a:extLst>
          </p:cNvPr>
          <p:cNvSpPr/>
          <p:nvPr/>
        </p:nvSpPr>
        <p:spPr>
          <a:xfrm>
            <a:off x="2288636" y="2721307"/>
            <a:ext cx="920574" cy="251785"/>
          </a:xfrm>
          <a:prstGeom prst="rect">
            <a:avLst/>
          </a:prstGeom>
          <a:solidFill>
            <a:srgbClr val="00B0F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BD203E20-CE79-4527-97B8-57AF064EC6B7}"/>
              </a:ext>
            </a:extLst>
          </p:cNvPr>
          <p:cNvSpPr/>
          <p:nvPr/>
        </p:nvSpPr>
        <p:spPr>
          <a:xfrm>
            <a:off x="881063" y="3053282"/>
            <a:ext cx="1069658" cy="251785"/>
          </a:xfrm>
          <a:prstGeom prst="rect">
            <a:avLst/>
          </a:prstGeom>
          <a:solidFill>
            <a:srgbClr val="00B0F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4D7E77D0-4549-48E6-99FF-2B83DF78BE09}"/>
              </a:ext>
            </a:extLst>
          </p:cNvPr>
          <p:cNvSpPr/>
          <p:nvPr/>
        </p:nvSpPr>
        <p:spPr>
          <a:xfrm>
            <a:off x="2092865" y="3053282"/>
            <a:ext cx="757113" cy="251785"/>
          </a:xfrm>
          <a:prstGeom prst="rect">
            <a:avLst/>
          </a:prstGeom>
          <a:solidFill>
            <a:srgbClr val="00B0F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16C64B45-8305-40AF-91FA-D5FA50A31071}"/>
              </a:ext>
            </a:extLst>
          </p:cNvPr>
          <p:cNvSpPr txBox="1"/>
          <p:nvPr/>
        </p:nvSpPr>
        <p:spPr>
          <a:xfrm>
            <a:off x="801751" y="2339966"/>
            <a:ext cx="4423512" cy="1019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ja-JP" sz="1400" dirty="0">
                <a:latin typeface="A-OTF 新ゴ Pr6 L" panose="020B0300000000000000" pitchFamily="34" charset="-128"/>
                <a:ea typeface="A-OTF 新ゴ Pr6 L" panose="020B0300000000000000" pitchFamily="34" charset="-128"/>
              </a:rPr>
              <a:t>#</a:t>
            </a:r>
            <a:r>
              <a:rPr lang="ja-JP" altLang="en-US" sz="1400" dirty="0">
                <a:latin typeface="A-OTF 新ゴ Pr6 L" panose="020B0300000000000000" pitchFamily="34" charset="-128"/>
                <a:ea typeface="A-OTF 新ゴ Pr6 L" panose="020B0300000000000000" pitchFamily="34" charset="-128"/>
              </a:rPr>
              <a:t>スタディプランナー    </a:t>
            </a:r>
            <a:r>
              <a:rPr lang="en-US" altLang="ja-JP" sz="1400" dirty="0">
                <a:latin typeface="A-OTF 新ゴ Pr6 L" panose="020B0300000000000000" pitchFamily="34" charset="-128"/>
                <a:ea typeface="A-OTF 新ゴ Pr6 L" panose="020B0300000000000000" pitchFamily="34" charset="-128"/>
              </a:rPr>
              <a:t>#</a:t>
            </a:r>
            <a:r>
              <a:rPr lang="ja-JP" altLang="en-US" sz="1400" dirty="0">
                <a:latin typeface="A-OTF 新ゴ Pr6 L" panose="020B0300000000000000" pitchFamily="34" charset="-128"/>
                <a:ea typeface="A-OTF 新ゴ Pr6 L" panose="020B0300000000000000" pitchFamily="34" charset="-128"/>
              </a:rPr>
              <a:t>クリエイティブ</a:t>
            </a:r>
          </a:p>
          <a:p>
            <a:pPr algn="l">
              <a:lnSpc>
                <a:spcPct val="150000"/>
              </a:lnSpc>
            </a:pPr>
            <a:r>
              <a:rPr lang="en-US" altLang="ja-JP" sz="1400" dirty="0">
                <a:latin typeface="A-OTF 新ゴ Pr6 L" panose="020B0300000000000000" pitchFamily="34" charset="-128"/>
                <a:ea typeface="A-OTF 新ゴ Pr6 L" panose="020B0300000000000000" pitchFamily="34" charset="-128"/>
              </a:rPr>
              <a:t>#</a:t>
            </a:r>
            <a:r>
              <a:rPr lang="ja-JP" altLang="en-US" sz="1400" dirty="0">
                <a:latin typeface="A-OTF 新ゴ Pr6 L" panose="020B0300000000000000" pitchFamily="34" charset="-128"/>
                <a:ea typeface="A-OTF 新ゴ Pr6 L" panose="020B0300000000000000" pitchFamily="34" charset="-128"/>
              </a:rPr>
              <a:t>ミニマリスト    </a:t>
            </a:r>
            <a:r>
              <a:rPr lang="en-US" altLang="ja-JP" sz="1400" dirty="0">
                <a:latin typeface="A-OTF 新ゴ Pr6 L" panose="020B0300000000000000" pitchFamily="34" charset="-128"/>
                <a:ea typeface="A-OTF 新ゴ Pr6 L" panose="020B0300000000000000" pitchFamily="34" charset="-128"/>
              </a:rPr>
              <a:t>#</a:t>
            </a:r>
            <a:r>
              <a:rPr lang="ja-JP" altLang="en-US" sz="1400" dirty="0">
                <a:latin typeface="A-OTF 新ゴ Pr6 L" panose="020B0300000000000000" pitchFamily="34" charset="-128"/>
                <a:ea typeface="A-OTF 新ゴ Pr6 L" panose="020B0300000000000000" pitchFamily="34" charset="-128"/>
              </a:rPr>
              <a:t>シンプル</a:t>
            </a:r>
          </a:p>
          <a:p>
            <a:pPr algn="l">
              <a:lnSpc>
                <a:spcPct val="150000"/>
              </a:lnSpc>
            </a:pPr>
            <a:r>
              <a:rPr lang="en-US" altLang="ja-JP" sz="1400" dirty="0">
                <a:latin typeface="A-OTF 新ゴ Pr6 L" panose="020B0300000000000000" pitchFamily="34" charset="-128"/>
                <a:ea typeface="A-OTF 新ゴ Pr6 L" panose="020B0300000000000000" pitchFamily="34" charset="-128"/>
              </a:rPr>
              <a:t>#</a:t>
            </a:r>
            <a:r>
              <a:rPr lang="ja-JP" altLang="en-US" sz="1400" dirty="0">
                <a:latin typeface="A-OTF 新ゴ Pr6 L" panose="020B0300000000000000" pitchFamily="34" charset="-128"/>
                <a:ea typeface="A-OTF 新ゴ Pr6 L" panose="020B0300000000000000" pitchFamily="34" charset="-128"/>
              </a:rPr>
              <a:t>ナチュラル    </a:t>
            </a:r>
            <a:r>
              <a:rPr lang="en-US" altLang="ja-JP" sz="1400" dirty="0">
                <a:latin typeface="A-OTF 新ゴ Pr6 L" panose="020B0300000000000000" pitchFamily="34" charset="-128"/>
                <a:ea typeface="A-OTF 新ゴ Pr6 L" panose="020B0300000000000000" pitchFamily="34" charset="-128"/>
              </a:rPr>
              <a:t>#</a:t>
            </a:r>
            <a:r>
              <a:rPr lang="ja-JP" altLang="en-US" sz="1400" dirty="0">
                <a:latin typeface="A-OTF 新ゴ Pr6 L" panose="020B0300000000000000" pitchFamily="34" charset="-128"/>
                <a:ea typeface="A-OTF 新ゴ Pr6 L" panose="020B0300000000000000" pitchFamily="34" charset="-128"/>
              </a:rPr>
              <a:t>想像力</a:t>
            </a:r>
          </a:p>
        </p:txBody>
      </p:sp>
      <p:pic>
        <p:nvPicPr>
          <p:cNvPr id="5" name="図 4" descr="屋内, テーブル, 多い, 座る が含まれている画像&#10;&#10;自動的に生成された説明">
            <a:extLst>
              <a:ext uri="{FF2B5EF4-FFF2-40B4-BE49-F238E27FC236}">
                <a16:creationId xmlns:a16="http://schemas.microsoft.com/office/drawing/2014/main" id="{A6831B48-F006-4981-82BF-48A7856A82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638" y="3884944"/>
            <a:ext cx="8918112" cy="2749750"/>
          </a:xfrm>
          <a:prstGeom prst="rect">
            <a:avLst/>
          </a:prstGeom>
        </p:spPr>
      </p:pic>
      <p:pic>
        <p:nvPicPr>
          <p:cNvPr id="4" name="図 3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488C7E08-FF00-49B4-8C5B-AE24C72021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8839" y="4061791"/>
            <a:ext cx="1559455" cy="284007"/>
          </a:xfrm>
          <a:prstGeom prst="rect">
            <a:avLst/>
          </a:prstGeom>
        </p:spPr>
      </p:pic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42E2D3DB-2E7B-4B19-A225-FFE518DBD4BC}"/>
              </a:ext>
            </a:extLst>
          </p:cNvPr>
          <p:cNvSpPr/>
          <p:nvPr/>
        </p:nvSpPr>
        <p:spPr>
          <a:xfrm>
            <a:off x="6282584" y="1991360"/>
            <a:ext cx="3528166" cy="1368435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05091CEF-3D4E-499A-B128-5017BC6C6CAF}"/>
              </a:ext>
            </a:extLst>
          </p:cNvPr>
          <p:cNvSpPr txBox="1"/>
          <p:nvPr/>
        </p:nvSpPr>
        <p:spPr>
          <a:xfrm>
            <a:off x="6422669" y="2025746"/>
            <a:ext cx="3022273" cy="125066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600" b="1" i="0">
                <a:solidFill>
                  <a:srgbClr val="3A3A3A"/>
                </a:solidFill>
                <a:effectLst/>
                <a:latin typeface="A-OTF 新ゴ Pr6 L" panose="020B0300000000000000" pitchFamily="34" charset="-128"/>
                <a:ea typeface="A-OTF 新ゴ Pr6 L" panose="020B0300000000000000" pitchFamily="34" charset="-128"/>
              </a:defRPr>
            </a:lvl1pPr>
          </a:lstStyle>
          <a:p>
            <a:r>
              <a:rPr lang="ja-JP" altLang="en-US" sz="1400" b="0" dirty="0">
                <a:solidFill>
                  <a:schemeClr val="tx1"/>
                </a:solidFill>
              </a:rPr>
              <a:t> </a:t>
            </a:r>
            <a:r>
              <a:rPr lang="en-US" altLang="ja-JP" sz="1400" b="0" dirty="0">
                <a:solidFill>
                  <a:schemeClr val="tx1"/>
                </a:solidFill>
              </a:rPr>
              <a:t>1</a:t>
            </a:r>
            <a:r>
              <a:rPr lang="ja-JP" altLang="en-US" sz="1400" b="0" dirty="0">
                <a:solidFill>
                  <a:schemeClr val="tx1"/>
                </a:solidFill>
              </a:rPr>
              <a:t>本 参考価格 </a:t>
            </a:r>
            <a:endParaRPr lang="en-US" altLang="ja-JP" sz="1400" b="0" dirty="0">
              <a:solidFill>
                <a:schemeClr val="tx1"/>
              </a:solidFill>
            </a:endParaRPr>
          </a:p>
          <a:p>
            <a:r>
              <a:rPr lang="ja-JP" altLang="en-US" sz="1400" b="0" dirty="0">
                <a:solidFill>
                  <a:schemeClr val="tx1"/>
                </a:solidFill>
              </a:rPr>
              <a:t> </a:t>
            </a:r>
            <a:r>
              <a:rPr lang="en-US" altLang="ja-JP" sz="2400" b="0" dirty="0">
                <a:solidFill>
                  <a:schemeClr val="tx1"/>
                </a:solidFill>
                <a:latin typeface="A-OTF 新ゴ Pr6 DB" panose="020B0600000000000000" pitchFamily="34" charset="-128"/>
                <a:ea typeface="A-OTF 新ゴ Pr6 DB" panose="020B0600000000000000" pitchFamily="34" charset="-128"/>
              </a:rPr>
              <a:t>¥330</a:t>
            </a:r>
            <a:r>
              <a:rPr lang="ja-JP" altLang="en-US" b="0" dirty="0">
                <a:solidFill>
                  <a:schemeClr val="tx1"/>
                </a:solidFill>
                <a:latin typeface="A-OTF 新ゴ Pr6 DB" panose="020B0600000000000000" pitchFamily="34" charset="-128"/>
                <a:ea typeface="A-OTF 新ゴ Pr6 DB" panose="020B0600000000000000" pitchFamily="34" charset="-128"/>
              </a:rPr>
              <a:t>（税抜￥</a:t>
            </a:r>
            <a:r>
              <a:rPr lang="en-US" altLang="ja-JP" b="0" dirty="0">
                <a:solidFill>
                  <a:schemeClr val="tx1"/>
                </a:solidFill>
                <a:latin typeface="A-OTF 新ゴ Pr6 DB" panose="020B0600000000000000" pitchFamily="34" charset="-128"/>
                <a:ea typeface="A-OTF 新ゴ Pr6 DB" panose="020B0600000000000000" pitchFamily="34" charset="-128"/>
              </a:rPr>
              <a:t>300</a:t>
            </a:r>
            <a:r>
              <a:rPr lang="ja-JP" altLang="en-US" b="0" dirty="0">
                <a:solidFill>
                  <a:schemeClr val="tx1"/>
                </a:solidFill>
                <a:latin typeface="A-OTF 新ゴ Pr6 DB" panose="020B0600000000000000" pitchFamily="34" charset="-128"/>
                <a:ea typeface="A-OTF 新ゴ Pr6 DB" panose="020B0600000000000000" pitchFamily="34" charset="-128"/>
              </a:rPr>
              <a:t>）</a:t>
            </a:r>
          </a:p>
          <a:p>
            <a:r>
              <a:rPr lang="ja-JP" altLang="en-US" sz="1400" b="0" dirty="0">
                <a:solidFill>
                  <a:schemeClr val="tx1"/>
                </a:solidFill>
              </a:rPr>
              <a:t> ボール径</a:t>
            </a:r>
            <a:r>
              <a:rPr lang="en-US" altLang="ja-JP" sz="1400" b="0" dirty="0">
                <a:solidFill>
                  <a:schemeClr val="tx1"/>
                </a:solidFill>
              </a:rPr>
              <a:t>0.38mm/0.5</a:t>
            </a:r>
            <a:r>
              <a:rPr lang="ja-JP" altLang="en-US" sz="1400" b="0" dirty="0">
                <a:solidFill>
                  <a:schemeClr val="tx1"/>
                </a:solidFill>
              </a:rPr>
              <a:t>ｍｍ</a:t>
            </a:r>
          </a:p>
        </p:txBody>
      </p:sp>
      <p:pic>
        <p:nvPicPr>
          <p:cNvPr id="25" name="図 24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26BA491C-6D40-4B58-B9AC-C169F2857F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9918" y="212966"/>
            <a:ext cx="1559455" cy="284007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C6A3B09D-BD72-41D8-8689-7023FB79783F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8120" y="7266881"/>
            <a:ext cx="2551024" cy="122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15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図 16" descr="台の上にある数種類のパンフレット&#10;&#10;低い精度で自動的に生成された説明">
            <a:extLst>
              <a:ext uri="{FF2B5EF4-FFF2-40B4-BE49-F238E27FC236}">
                <a16:creationId xmlns:a16="http://schemas.microsoft.com/office/drawing/2014/main" id="{19940853-CE91-4E6E-98DC-A3917BF9F78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0691813" cy="7559675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75019C9-56D3-4D38-BEB2-545472D7B791}"/>
              </a:ext>
            </a:extLst>
          </p:cNvPr>
          <p:cNvSpPr/>
          <p:nvPr/>
        </p:nvSpPr>
        <p:spPr>
          <a:xfrm>
            <a:off x="0" y="0"/>
            <a:ext cx="10691813" cy="755967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3C2E20FA-4732-4331-9997-34FFD6E3C794}"/>
              </a:ext>
            </a:extLst>
          </p:cNvPr>
          <p:cNvSpPr/>
          <p:nvPr/>
        </p:nvSpPr>
        <p:spPr>
          <a:xfrm>
            <a:off x="520700" y="540000"/>
            <a:ext cx="9650413" cy="6390073"/>
          </a:xfrm>
          <a:prstGeom prst="roundRect">
            <a:avLst>
              <a:gd name="adj" fmla="val 32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四角形: 角を丸くする 41">
            <a:extLst>
              <a:ext uri="{FF2B5EF4-FFF2-40B4-BE49-F238E27FC236}">
                <a16:creationId xmlns:a16="http://schemas.microsoft.com/office/drawing/2014/main" id="{3FD77A9F-2CD2-4B8C-A5B5-56AC7F6F4DF4}"/>
              </a:ext>
            </a:extLst>
          </p:cNvPr>
          <p:cNvSpPr/>
          <p:nvPr/>
        </p:nvSpPr>
        <p:spPr>
          <a:xfrm>
            <a:off x="8521167" y="2216124"/>
            <a:ext cx="981353" cy="4131654"/>
          </a:xfrm>
          <a:prstGeom prst="roundRect">
            <a:avLst>
              <a:gd name="adj" fmla="val 10420"/>
            </a:avLst>
          </a:prstGeom>
          <a:noFill/>
          <a:ln w="44450">
            <a:solidFill>
              <a:srgbClr val="01A0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2" name="四角形: 角を丸くする 31">
            <a:extLst>
              <a:ext uri="{FF2B5EF4-FFF2-40B4-BE49-F238E27FC236}">
                <a16:creationId xmlns:a16="http://schemas.microsoft.com/office/drawing/2014/main" id="{ECF1E53B-B653-4490-826E-AB5E55C4F86D}"/>
              </a:ext>
            </a:extLst>
          </p:cNvPr>
          <p:cNvSpPr/>
          <p:nvPr/>
        </p:nvSpPr>
        <p:spPr>
          <a:xfrm>
            <a:off x="1215621" y="2216124"/>
            <a:ext cx="981353" cy="4131654"/>
          </a:xfrm>
          <a:prstGeom prst="roundRect">
            <a:avLst>
              <a:gd name="adj" fmla="val 10420"/>
            </a:avLst>
          </a:prstGeom>
          <a:noFill/>
          <a:ln w="44450">
            <a:solidFill>
              <a:srgbClr val="01A0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4F90D516-19D4-4884-986C-188D646C0095}"/>
              </a:ext>
            </a:extLst>
          </p:cNvPr>
          <p:cNvSpPr/>
          <p:nvPr/>
        </p:nvSpPr>
        <p:spPr>
          <a:xfrm>
            <a:off x="1582236" y="2042535"/>
            <a:ext cx="7601649" cy="45868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E8C3F3E-AD44-4EA6-90D5-2AFA3D417E0F}"/>
              </a:ext>
            </a:extLst>
          </p:cNvPr>
          <p:cNvSpPr txBox="1"/>
          <p:nvPr/>
        </p:nvSpPr>
        <p:spPr bwMode="auto">
          <a:xfrm>
            <a:off x="802997" y="629602"/>
            <a:ext cx="1545345" cy="550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2000" tIns="73756" rIns="36000" bIns="36000" rtlCol="0">
            <a:spAutoFit/>
          </a:bodyPr>
          <a:lstStyle/>
          <a:p>
            <a:pPr algn="l">
              <a:lnSpc>
                <a:spcPts val="3500"/>
              </a:lnSpc>
            </a:pPr>
            <a:r>
              <a:rPr kumimoji="1" lang="ja-JP" altLang="en-US" sz="2800" kern="0" dirty="0">
                <a:latin typeface="A-OTF UD新ゴ Pro DB" pitchFamily="34" charset="-128"/>
                <a:ea typeface="A-OTF UD新ゴ Pro DB" pitchFamily="34" charset="-128"/>
              </a:rPr>
              <a:t>商品特長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B3718BB2-F969-4C18-A505-C504DDD90419}"/>
              </a:ext>
            </a:extLst>
          </p:cNvPr>
          <p:cNvSpPr txBox="1"/>
          <p:nvPr/>
        </p:nvSpPr>
        <p:spPr>
          <a:xfrm>
            <a:off x="802997" y="1527788"/>
            <a:ext cx="5479587" cy="4137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ja-JP" altLang="en-US" sz="1600" b="1" i="0" dirty="0">
                <a:effectLst/>
                <a:latin typeface="A-OTF 新ゴ Pr6 L" panose="020B0300000000000000" pitchFamily="34" charset="-128"/>
                <a:ea typeface="A-OTF 新ゴ Pr6 L" panose="020B0300000000000000" pitchFamily="34" charset="-128"/>
              </a:rPr>
              <a:t>●機能</a:t>
            </a:r>
          </a:p>
        </p:txBody>
      </p:sp>
      <p:sp>
        <p:nvSpPr>
          <p:cNvPr id="27" name="フリーフォーム: 図形 26">
            <a:extLst>
              <a:ext uri="{FF2B5EF4-FFF2-40B4-BE49-F238E27FC236}">
                <a16:creationId xmlns:a16="http://schemas.microsoft.com/office/drawing/2014/main" id="{44939AE3-6407-485B-A659-721885508991}"/>
              </a:ext>
            </a:extLst>
          </p:cNvPr>
          <p:cNvSpPr/>
          <p:nvPr/>
        </p:nvSpPr>
        <p:spPr>
          <a:xfrm>
            <a:off x="520860" y="1192193"/>
            <a:ext cx="7200000" cy="0"/>
          </a:xfrm>
          <a:custGeom>
            <a:avLst/>
            <a:gdLst>
              <a:gd name="connsiteX0" fmla="*/ 0 w 6967959"/>
              <a:gd name="connsiteY0" fmla="*/ 0 h 0"/>
              <a:gd name="connsiteX1" fmla="*/ 6967959 w 696795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67959">
                <a:moveTo>
                  <a:pt x="0" y="0"/>
                </a:moveTo>
                <a:lnTo>
                  <a:pt x="6967959" y="0"/>
                </a:lnTo>
              </a:path>
            </a:pathLst>
          </a:cu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図 6" descr="テキスト&#10;&#10;自動的に生成された説明">
            <a:extLst>
              <a:ext uri="{FF2B5EF4-FFF2-40B4-BE49-F238E27FC236}">
                <a16:creationId xmlns:a16="http://schemas.microsoft.com/office/drawing/2014/main" id="{43F63E36-B0D0-4113-A687-297458B695E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906" t="17417" b="24036"/>
          <a:stretch/>
        </p:blipFill>
        <p:spPr>
          <a:xfrm>
            <a:off x="2030585" y="3711014"/>
            <a:ext cx="7349156" cy="1990846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254BA82-A526-40CF-BFEA-1DAF3F4A235E}"/>
              </a:ext>
            </a:extLst>
          </p:cNvPr>
          <p:cNvSpPr txBox="1"/>
          <p:nvPr/>
        </p:nvSpPr>
        <p:spPr>
          <a:xfrm>
            <a:off x="1650493" y="3336463"/>
            <a:ext cx="2159566" cy="43088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1100" dirty="0">
                <a:latin typeface="A-OTF UD新ゴNT Pr6N R" panose="020B0400000000000000" pitchFamily="34" charset="-128"/>
                <a:ea typeface="A-OTF UD新ゴNT Pr6N R" panose="020B0400000000000000" pitchFamily="34" charset="-128"/>
              </a:rPr>
              <a:t>なめらかな流線型のデザイン。</a:t>
            </a:r>
          </a:p>
          <a:p>
            <a:r>
              <a:rPr kumimoji="1" lang="ja-JP" altLang="en-US" sz="1100" dirty="0">
                <a:latin typeface="A-OTF UD新ゴNT Pr6N R" panose="020B0400000000000000" pitchFamily="34" charset="-128"/>
                <a:ea typeface="A-OTF UD新ゴNT Pr6N R" panose="020B0400000000000000" pitchFamily="34" charset="-128"/>
              </a:rPr>
              <a:t>大人っぽい印象に。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A16C623B-194B-4993-A4F2-9DDA5BD8EF42}"/>
              </a:ext>
            </a:extLst>
          </p:cNvPr>
          <p:cNvSpPr txBox="1"/>
          <p:nvPr/>
        </p:nvSpPr>
        <p:spPr>
          <a:xfrm>
            <a:off x="6871680" y="3336463"/>
            <a:ext cx="2300630" cy="43088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r"/>
            <a:r>
              <a:rPr kumimoji="1" lang="ja-JP" altLang="en-US" sz="1100" dirty="0">
                <a:latin typeface="A-OTF UD新ゴNT Pr6N R" panose="020B0400000000000000" pitchFamily="34" charset="-128"/>
                <a:ea typeface="A-OTF UD新ゴNT Pr6N R" panose="020B0400000000000000" pitchFamily="34" charset="-128"/>
              </a:rPr>
              <a:t>先軸・後軸の材質を統一。</a:t>
            </a:r>
          </a:p>
          <a:p>
            <a:pPr algn="r"/>
            <a:r>
              <a:rPr kumimoji="1" lang="ja-JP" altLang="en-US" sz="1100" dirty="0">
                <a:latin typeface="A-OTF UD新ゴNT Pr6N R" panose="020B0400000000000000" pitchFamily="34" charset="-128"/>
                <a:ea typeface="A-OTF UD新ゴNT Pr6N R" panose="020B0400000000000000" pitchFamily="34" charset="-128"/>
              </a:rPr>
              <a:t>軸全体の一体感が向上しました。</a:t>
            </a: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C7A24CC8-2235-420B-B6D3-46E1F78F3037}"/>
              </a:ext>
            </a:extLst>
          </p:cNvPr>
          <p:cNvSpPr txBox="1"/>
          <p:nvPr/>
        </p:nvSpPr>
        <p:spPr>
          <a:xfrm>
            <a:off x="1650493" y="5682254"/>
            <a:ext cx="3429144" cy="43088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1100" dirty="0">
                <a:latin typeface="A-OTF UD新ゴNT Pr6N R" panose="020B0400000000000000" pitchFamily="34" charset="-128"/>
                <a:ea typeface="A-OTF UD新ゴNT Pr6N R" panose="020B0400000000000000" pitchFamily="34" charset="-128"/>
              </a:rPr>
              <a:t>ペン先の素材に真鍮を採用することで、</a:t>
            </a:r>
          </a:p>
          <a:p>
            <a:r>
              <a:rPr kumimoji="1" lang="ja-JP" altLang="en-US" sz="1100" dirty="0">
                <a:latin typeface="A-OTF UD新ゴNT Pr6N R" panose="020B0400000000000000" pitchFamily="34" charset="-128"/>
                <a:ea typeface="A-OTF UD新ゴNT Pr6N R" panose="020B0400000000000000" pitchFamily="34" charset="-128"/>
              </a:rPr>
              <a:t>より快適な書き心地とシャープなデザインを実現。</a:t>
            </a: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9CD6A0F5-D2D7-4F0B-9A8C-B304F4204801}"/>
              </a:ext>
            </a:extLst>
          </p:cNvPr>
          <p:cNvSpPr txBox="1"/>
          <p:nvPr/>
        </p:nvSpPr>
        <p:spPr>
          <a:xfrm>
            <a:off x="6730616" y="5682254"/>
            <a:ext cx="2441694" cy="43088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r"/>
            <a:r>
              <a:rPr kumimoji="1" lang="ja-JP" altLang="en-US" sz="1100" dirty="0">
                <a:latin typeface="A-OTF UD新ゴNT Pr6N R" panose="020B0400000000000000" pitchFamily="34" charset="-128"/>
                <a:ea typeface="A-OTF UD新ゴNT Pr6N R" panose="020B0400000000000000" pitchFamily="34" charset="-128"/>
              </a:rPr>
              <a:t>黒軸には黒メッキのクリップを搭載</a:t>
            </a:r>
          </a:p>
          <a:p>
            <a:pPr algn="r"/>
            <a:r>
              <a:rPr kumimoji="1" lang="ja-JP" altLang="en-US" sz="1100" dirty="0">
                <a:latin typeface="A-OTF UD新ゴNT Pr6N R" panose="020B0400000000000000" pitchFamily="34" charset="-128"/>
                <a:ea typeface="A-OTF UD新ゴNT Pr6N R" panose="020B0400000000000000" pitchFamily="34" charset="-128"/>
              </a:rPr>
              <a:t>より統一感のあるデザインに。</a:t>
            </a: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51BA224C-62C9-45FF-AFAC-F99C750D555D}"/>
              </a:ext>
            </a:extLst>
          </p:cNvPr>
          <p:cNvSpPr txBox="1"/>
          <p:nvPr/>
        </p:nvSpPr>
        <p:spPr>
          <a:xfrm>
            <a:off x="2023738" y="5274787"/>
            <a:ext cx="1728358" cy="29238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1300" dirty="0">
                <a:latin typeface="A-OTF UD新ゴNT Pr6N R" panose="020B0400000000000000" pitchFamily="34" charset="-128"/>
                <a:ea typeface="A-OTF UD新ゴNT Pr6N R" panose="020B0400000000000000" pitchFamily="34" charset="-128"/>
              </a:rPr>
              <a:t>スタビライザー機構</a:t>
            </a:r>
          </a:p>
        </p:txBody>
      </p: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2529C865-1366-4780-BBA4-EB93103E10C9}"/>
              </a:ext>
            </a:extLst>
          </p:cNvPr>
          <p:cNvGrpSpPr/>
          <p:nvPr/>
        </p:nvGrpSpPr>
        <p:grpSpPr>
          <a:xfrm>
            <a:off x="1661113" y="5246777"/>
            <a:ext cx="441146" cy="328432"/>
            <a:chOff x="1595989" y="4438040"/>
            <a:chExt cx="441146" cy="328432"/>
          </a:xfrm>
        </p:grpSpPr>
        <p:sp>
          <p:nvSpPr>
            <p:cNvPr id="9" name="楕円 8">
              <a:extLst>
                <a:ext uri="{FF2B5EF4-FFF2-40B4-BE49-F238E27FC236}">
                  <a16:creationId xmlns:a16="http://schemas.microsoft.com/office/drawing/2014/main" id="{AD1EF20E-81F6-48CF-B435-BF776DB5D384}"/>
                </a:ext>
              </a:extLst>
            </p:cNvPr>
            <p:cNvSpPr/>
            <p:nvPr/>
          </p:nvSpPr>
          <p:spPr>
            <a:xfrm>
              <a:off x="1654209" y="4438040"/>
              <a:ext cx="328432" cy="328432"/>
            </a:xfrm>
            <a:prstGeom prst="ellipse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E35DBF12-416C-4635-8F6E-D24EB5195084}"/>
                </a:ext>
              </a:extLst>
            </p:cNvPr>
            <p:cNvSpPr txBox="1"/>
            <p:nvPr/>
          </p:nvSpPr>
          <p:spPr>
            <a:xfrm>
              <a:off x="1595989" y="4484226"/>
              <a:ext cx="44114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900" b="1" dirty="0">
                  <a:solidFill>
                    <a:srgbClr val="C00000"/>
                  </a:solidFill>
                </a:rPr>
                <a:t>New!</a:t>
              </a:r>
              <a:endParaRPr kumimoji="1" lang="ja-JP" altLang="en-US" sz="9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4268263F-7AB7-4ED1-A8DB-40DDCCA107E4}"/>
              </a:ext>
            </a:extLst>
          </p:cNvPr>
          <p:cNvSpPr txBox="1"/>
          <p:nvPr/>
        </p:nvSpPr>
        <p:spPr>
          <a:xfrm>
            <a:off x="1675423" y="2245119"/>
            <a:ext cx="7349156" cy="579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ja-JP" altLang="en-US" sz="1400" b="1" dirty="0">
                <a:latin typeface="A-OTF 新ゴ Pr6 L" panose="020B0300000000000000" pitchFamily="34" charset="-128"/>
                <a:ea typeface="A-OTF 新ゴ Pr6 L" panose="020B0300000000000000" pitchFamily="34" charset="-128"/>
              </a:rPr>
              <a:t>デザイン全体の凹凸を限りなく減らしたスリークなデザイン。</a:t>
            </a:r>
            <a:endParaRPr lang="en-US" altLang="ja-JP" sz="1400" b="1" dirty="0">
              <a:latin typeface="A-OTF 新ゴ Pr6 L" panose="020B0300000000000000" pitchFamily="34" charset="-128"/>
              <a:ea typeface="A-OTF 新ゴ Pr6 L" panose="020B0300000000000000" pitchFamily="34" charset="-128"/>
            </a:endParaRPr>
          </a:p>
          <a:p>
            <a:pPr algn="ctr">
              <a:lnSpc>
                <a:spcPts val="2000"/>
              </a:lnSpc>
            </a:pPr>
            <a:r>
              <a:rPr lang="ja-JP" altLang="en-US" sz="1400" b="1" dirty="0">
                <a:latin typeface="A-OTF 新ゴ Pr6 L" panose="020B0300000000000000" pitchFamily="34" charset="-128"/>
                <a:ea typeface="A-OTF 新ゴ Pr6 L" panose="020B0300000000000000" pitchFamily="34" charset="-128"/>
              </a:rPr>
              <a:t>軸全体をカラーリングすることで、よりお気に入りの一本が選べるようにしました。</a:t>
            </a:r>
          </a:p>
        </p:txBody>
      </p:sp>
      <p:pic>
        <p:nvPicPr>
          <p:cNvPr id="43" name="図 42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927D658E-BF7B-4766-B9EA-04245F0824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9918" y="212966"/>
            <a:ext cx="1559455" cy="284007"/>
          </a:xfrm>
          <a:prstGeom prst="rect">
            <a:avLst/>
          </a:prstGeom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E658C00E-8721-4E51-8F07-0DB67A161870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8120" y="7266881"/>
            <a:ext cx="2551024" cy="122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2737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E8C3F3E-AD44-4EA6-90D5-2AFA3D417E0F}"/>
              </a:ext>
            </a:extLst>
          </p:cNvPr>
          <p:cNvSpPr txBox="1"/>
          <p:nvPr/>
        </p:nvSpPr>
        <p:spPr bwMode="auto">
          <a:xfrm>
            <a:off x="202822" y="202885"/>
            <a:ext cx="2263491" cy="550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2000" tIns="73756" rIns="36000" bIns="36000" rtlCol="0">
            <a:spAutoFit/>
          </a:bodyPr>
          <a:lstStyle/>
          <a:p>
            <a:pPr algn="l">
              <a:lnSpc>
                <a:spcPts val="3500"/>
              </a:lnSpc>
            </a:pPr>
            <a:r>
              <a:rPr kumimoji="1" lang="ja-JP" altLang="en-US" sz="2800" kern="0" dirty="0">
                <a:latin typeface="A-OTF UD新ゴ Pro DB" pitchFamily="34" charset="-128"/>
                <a:ea typeface="A-OTF UD新ゴ Pro DB" pitchFamily="34" charset="-128"/>
              </a:rPr>
              <a:t>ラインナップ</a:t>
            </a:r>
          </a:p>
        </p:txBody>
      </p:sp>
      <p:sp>
        <p:nvSpPr>
          <p:cNvPr id="27" name="フリーフォーム: 図形 26">
            <a:extLst>
              <a:ext uri="{FF2B5EF4-FFF2-40B4-BE49-F238E27FC236}">
                <a16:creationId xmlns:a16="http://schemas.microsoft.com/office/drawing/2014/main" id="{44939AE3-6407-485B-A659-721885508991}"/>
              </a:ext>
            </a:extLst>
          </p:cNvPr>
          <p:cNvSpPr/>
          <p:nvPr/>
        </p:nvSpPr>
        <p:spPr>
          <a:xfrm>
            <a:off x="-2480" y="717725"/>
            <a:ext cx="7200000" cy="0"/>
          </a:xfrm>
          <a:custGeom>
            <a:avLst/>
            <a:gdLst>
              <a:gd name="connsiteX0" fmla="*/ 0 w 6967959"/>
              <a:gd name="connsiteY0" fmla="*/ 0 h 0"/>
              <a:gd name="connsiteX1" fmla="*/ 6967959 w 696795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67959">
                <a:moveTo>
                  <a:pt x="0" y="0"/>
                </a:moveTo>
                <a:lnTo>
                  <a:pt x="6967959" y="0"/>
                </a:lnTo>
              </a:path>
            </a:pathLst>
          </a:custGeom>
          <a:noFill/>
          <a:ln w="15875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文字が書かれている&#10;&#10;低い精度で自動的に生成された説明">
            <a:extLst>
              <a:ext uri="{FF2B5EF4-FFF2-40B4-BE49-F238E27FC236}">
                <a16:creationId xmlns:a16="http://schemas.microsoft.com/office/drawing/2014/main" id="{5D263D82-7340-49E5-A882-E50060B8BF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4853" y="796519"/>
            <a:ext cx="1149784" cy="359624"/>
          </a:xfrm>
          <a:prstGeom prst="rect">
            <a:avLst/>
          </a:prstGeom>
        </p:spPr>
      </p:pic>
      <p:pic>
        <p:nvPicPr>
          <p:cNvPr id="19" name="図 18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16BA0A69-5E10-40A1-9DB9-E7E6A38D4E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4981" y="766039"/>
            <a:ext cx="1156049" cy="353378"/>
          </a:xfrm>
          <a:prstGeom prst="rect">
            <a:avLst/>
          </a:prstGeom>
        </p:spPr>
      </p:pic>
      <p:pic>
        <p:nvPicPr>
          <p:cNvPr id="29" name="図 28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E3B20221-444F-4746-81FF-037A5E727C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731" y="4032185"/>
            <a:ext cx="1135856" cy="353378"/>
          </a:xfrm>
          <a:prstGeom prst="rect">
            <a:avLst/>
          </a:prstGeom>
        </p:spPr>
      </p:pic>
      <p:pic>
        <p:nvPicPr>
          <p:cNvPr id="38" name="図 37" descr="テーブル が含まれている画像&#10;&#10;自動的に生成された説明">
            <a:extLst>
              <a:ext uri="{FF2B5EF4-FFF2-40B4-BE49-F238E27FC236}">
                <a16:creationId xmlns:a16="http://schemas.microsoft.com/office/drawing/2014/main" id="{A764B606-88FF-408A-BE46-7F77123706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33018" y="4032185"/>
            <a:ext cx="1453896" cy="363474"/>
          </a:xfrm>
          <a:prstGeom prst="rect">
            <a:avLst/>
          </a:prstGeom>
        </p:spPr>
      </p:pic>
      <p:pic>
        <p:nvPicPr>
          <p:cNvPr id="3" name="図 2" descr="雪が積もった木&#10;&#10;中程度の精度で自動的に生成された説明">
            <a:extLst>
              <a:ext uri="{FF2B5EF4-FFF2-40B4-BE49-F238E27FC236}">
                <a16:creationId xmlns:a16="http://schemas.microsoft.com/office/drawing/2014/main" id="{6957948B-02C5-4A38-BFA9-189EDD8D16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2355" y="1129346"/>
            <a:ext cx="4713923" cy="2540318"/>
          </a:xfrm>
          <a:prstGeom prst="rect">
            <a:avLst/>
          </a:prstGeom>
        </p:spPr>
      </p:pic>
      <p:pic>
        <p:nvPicPr>
          <p:cNvPr id="15" name="図 14" descr="シャワーカーテンが閉まっている&#10;&#10;自動的に生成された説明">
            <a:extLst>
              <a:ext uri="{FF2B5EF4-FFF2-40B4-BE49-F238E27FC236}">
                <a16:creationId xmlns:a16="http://schemas.microsoft.com/office/drawing/2014/main" id="{6C6594F9-19BA-4227-B73B-1676318F12D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85273" y="1129346"/>
            <a:ext cx="4700588" cy="2533650"/>
          </a:xfrm>
          <a:prstGeom prst="rect">
            <a:avLst/>
          </a:prstGeom>
        </p:spPr>
      </p:pic>
      <p:pic>
        <p:nvPicPr>
          <p:cNvPr id="21" name="図 20" descr="植物の芽&#10;&#10;中程度の精度で自動的に生成された説明">
            <a:extLst>
              <a:ext uri="{FF2B5EF4-FFF2-40B4-BE49-F238E27FC236}">
                <a16:creationId xmlns:a16="http://schemas.microsoft.com/office/drawing/2014/main" id="{85B5D570-94AE-4D05-B234-EF141576212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0714" y="4363340"/>
            <a:ext cx="4707255" cy="2506980"/>
          </a:xfrm>
          <a:prstGeom prst="rect">
            <a:avLst/>
          </a:prstGeom>
        </p:spPr>
      </p:pic>
      <p:pic>
        <p:nvPicPr>
          <p:cNvPr id="36" name="図 35" descr="皿の上の果物&#10;&#10;自動的に生成された説明">
            <a:extLst>
              <a:ext uri="{FF2B5EF4-FFF2-40B4-BE49-F238E27FC236}">
                <a16:creationId xmlns:a16="http://schemas.microsoft.com/office/drawing/2014/main" id="{212177DE-5FED-4D81-8BCC-7FB8B0135D1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87846" y="4363340"/>
            <a:ext cx="4700588" cy="2499444"/>
          </a:xfrm>
          <a:prstGeom prst="rect">
            <a:avLst/>
          </a:prstGeom>
        </p:spPr>
      </p:pic>
      <p:pic>
        <p:nvPicPr>
          <p:cNvPr id="40" name="図 39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D4FF294A-02FF-4C84-8D81-83BE7F1B1D7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3278" y="212966"/>
            <a:ext cx="1559455" cy="284007"/>
          </a:xfrm>
          <a:prstGeom prst="rect">
            <a:avLst/>
          </a:prstGeom>
        </p:spPr>
      </p:pic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59EC943B-FCAE-4A32-B763-AE4604316E29}"/>
              </a:ext>
            </a:extLst>
          </p:cNvPr>
          <p:cNvSpPr txBox="1"/>
          <p:nvPr/>
        </p:nvSpPr>
        <p:spPr>
          <a:xfrm>
            <a:off x="202822" y="3656544"/>
            <a:ext cx="49496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900" dirty="0">
                <a:latin typeface="游明朝 Light" panose="02020300000000000000" pitchFamily="18" charset="-128"/>
                <a:ea typeface="游明朝 Light" panose="02020300000000000000" pitchFamily="18" charset="-128"/>
              </a:rPr>
              <a:t>新しい場所で新しい生活が始まる季節。</a:t>
            </a:r>
          </a:p>
          <a:p>
            <a:r>
              <a:rPr lang="ja-JP" altLang="en-US" sz="900" dirty="0">
                <a:latin typeface="游明朝 Light" panose="02020300000000000000" pitchFamily="18" charset="-128"/>
                <a:ea typeface="游明朝 Light" panose="02020300000000000000" pitchFamily="18" charset="-128"/>
              </a:rPr>
              <a:t>少しの不安と期待が入り混じったまま一歩を踏み出す。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801EF53D-B1F5-4D89-8A4B-2FF7DF770824}"/>
              </a:ext>
            </a:extLst>
          </p:cNvPr>
          <p:cNvSpPr txBox="1"/>
          <p:nvPr/>
        </p:nvSpPr>
        <p:spPr>
          <a:xfrm>
            <a:off x="5600659" y="3645658"/>
            <a:ext cx="32603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900">
                <a:solidFill>
                  <a:srgbClr val="3A3A3A"/>
                </a:solidFill>
                <a:latin typeface="游明朝 Light" panose="02020300000000000000" pitchFamily="18" charset="-128"/>
                <a:ea typeface="游明朝 Light" panose="02020300000000000000" pitchFamily="18" charset="-128"/>
              </a:defRPr>
            </a:lvl1pPr>
          </a:lstStyle>
          <a:p>
            <a:r>
              <a:rPr lang="ja-JP" altLang="en-US" dirty="0">
                <a:solidFill>
                  <a:schemeClr val="tx1"/>
                </a:solidFill>
              </a:rPr>
              <a:t>越してきたばかりの部屋の壁。どんな写真を飾ろうか。</a:t>
            </a:r>
            <a:br>
              <a:rPr lang="ja-JP" altLang="en-US" dirty="0">
                <a:solidFill>
                  <a:schemeClr val="tx1"/>
                </a:solidFill>
              </a:rPr>
            </a:br>
            <a:r>
              <a:rPr lang="ja-JP" altLang="en-US" dirty="0">
                <a:solidFill>
                  <a:schemeClr val="tx1"/>
                </a:solidFill>
              </a:rPr>
              <a:t>新品のノートに最初の線をひく時のような感覚。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355EE3CD-7CE3-41AF-8615-024B992337D1}"/>
              </a:ext>
            </a:extLst>
          </p:cNvPr>
          <p:cNvSpPr txBox="1"/>
          <p:nvPr/>
        </p:nvSpPr>
        <p:spPr>
          <a:xfrm>
            <a:off x="216086" y="6851556"/>
            <a:ext cx="49496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900">
                <a:solidFill>
                  <a:srgbClr val="3A3A3A"/>
                </a:solidFill>
                <a:latin typeface="游明朝 Light" panose="02020300000000000000" pitchFamily="18" charset="-128"/>
                <a:ea typeface="游明朝 Light" panose="02020300000000000000" pitchFamily="18" charset="-128"/>
              </a:defRPr>
            </a:lvl1pPr>
          </a:lstStyle>
          <a:p>
            <a:r>
              <a:rPr lang="ja-JP" altLang="en-US" dirty="0">
                <a:solidFill>
                  <a:schemeClr val="tx1"/>
                </a:solidFill>
              </a:rPr>
              <a:t>冷え込みが厳しくなる頃。景色を色取った四季の色が失われ。</a:t>
            </a:r>
          </a:p>
          <a:p>
            <a:r>
              <a:rPr lang="ja-JP" altLang="en-US" dirty="0">
                <a:solidFill>
                  <a:schemeClr val="tx1"/>
                </a:solidFill>
              </a:rPr>
              <a:t>細かな氷柱が覆い始める。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666BBC72-8701-4ADE-BBAB-88E0973BC671}"/>
              </a:ext>
            </a:extLst>
          </p:cNvPr>
          <p:cNvSpPr txBox="1"/>
          <p:nvPr/>
        </p:nvSpPr>
        <p:spPr>
          <a:xfrm>
            <a:off x="5591951" y="6851556"/>
            <a:ext cx="49496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900">
                <a:solidFill>
                  <a:srgbClr val="3A3A3A"/>
                </a:solidFill>
                <a:latin typeface="游明朝 Light" panose="02020300000000000000" pitchFamily="18" charset="-128"/>
                <a:ea typeface="游明朝 Light" panose="02020300000000000000" pitchFamily="18" charset="-128"/>
              </a:defRPr>
            </a:lvl1pPr>
          </a:lstStyle>
          <a:p>
            <a:r>
              <a:rPr lang="ja-JP" altLang="en-US" dirty="0">
                <a:solidFill>
                  <a:schemeClr val="tx1"/>
                </a:solidFill>
              </a:rPr>
              <a:t>日差しから逃れて 手のひらで風を送る。ふやけた気持ちを</a:t>
            </a:r>
            <a:br>
              <a:rPr lang="ja-JP" altLang="en-US" dirty="0">
                <a:solidFill>
                  <a:schemeClr val="tx1"/>
                </a:solidFill>
              </a:rPr>
            </a:br>
            <a:r>
              <a:rPr lang="ja-JP" altLang="en-US" dirty="0">
                <a:solidFill>
                  <a:schemeClr val="tx1"/>
                </a:solidFill>
              </a:rPr>
              <a:t>手渡された日向夏の苦味が少しだけ引き締める。</a:t>
            </a:r>
          </a:p>
        </p:txBody>
      </p:sp>
      <p:pic>
        <p:nvPicPr>
          <p:cNvPr id="23" name="図 22">
            <a:extLst>
              <a:ext uri="{FF2B5EF4-FFF2-40B4-BE49-F238E27FC236}">
                <a16:creationId xmlns:a16="http://schemas.microsoft.com/office/drawing/2014/main" id="{E219A44D-DAB0-452A-B051-6CDFE7A254DA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8120" y="7266881"/>
            <a:ext cx="2551024" cy="122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4121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図 39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D4FF294A-02FF-4C84-8D81-83BE7F1B1D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3278" y="212966"/>
            <a:ext cx="1559455" cy="284007"/>
          </a:xfrm>
          <a:prstGeom prst="rect">
            <a:avLst/>
          </a:prstGeom>
        </p:spPr>
      </p:pic>
      <p:pic>
        <p:nvPicPr>
          <p:cNvPr id="7" name="図 6" descr="テキスト&#10;&#10;中程度の精度で自動的に生成された説明">
            <a:extLst>
              <a:ext uri="{FF2B5EF4-FFF2-40B4-BE49-F238E27FC236}">
                <a16:creationId xmlns:a16="http://schemas.microsoft.com/office/drawing/2014/main" id="{41F007EC-9A6B-42AA-AD82-CF2989E172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5907" y="796519"/>
            <a:ext cx="1145953" cy="333185"/>
          </a:xfrm>
          <a:prstGeom prst="rect">
            <a:avLst/>
          </a:prstGeom>
        </p:spPr>
      </p:pic>
      <p:pic>
        <p:nvPicPr>
          <p:cNvPr id="9" name="図 8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13627CB4-0F23-42E4-9BA7-3BFE4178A6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4040" y="4044845"/>
            <a:ext cx="1156049" cy="323088"/>
          </a:xfrm>
          <a:prstGeom prst="rect">
            <a:avLst/>
          </a:prstGeom>
        </p:spPr>
      </p:pic>
      <p:pic>
        <p:nvPicPr>
          <p:cNvPr id="17" name="図 16" descr="テキスト&#10;&#10;自動的に生成された説明">
            <a:extLst>
              <a:ext uri="{FF2B5EF4-FFF2-40B4-BE49-F238E27FC236}">
                <a16:creationId xmlns:a16="http://schemas.microsoft.com/office/drawing/2014/main" id="{4C9B5557-55F0-4B65-989C-857F1BD24A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18309" y="798230"/>
            <a:ext cx="1130808" cy="323088"/>
          </a:xfrm>
          <a:prstGeom prst="rect">
            <a:avLst/>
          </a:prstGeom>
        </p:spPr>
      </p:pic>
      <p:pic>
        <p:nvPicPr>
          <p:cNvPr id="4" name="図 3" descr="自然, 雨 が含まれている画像&#10;&#10;自動的に生成された説明">
            <a:extLst>
              <a:ext uri="{FF2B5EF4-FFF2-40B4-BE49-F238E27FC236}">
                <a16:creationId xmlns:a16="http://schemas.microsoft.com/office/drawing/2014/main" id="{0D3E9D91-36AF-42B1-857D-E9AACF2982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75653" y="1127894"/>
            <a:ext cx="4707255" cy="2540318"/>
          </a:xfrm>
          <a:prstGeom prst="rect">
            <a:avLst/>
          </a:prstGeom>
        </p:spPr>
      </p:pic>
      <p:pic>
        <p:nvPicPr>
          <p:cNvPr id="11" name="図 10" descr="火, 座る, テーブル, 水 が含まれている画像&#10;&#10;自動的に生成された説明">
            <a:extLst>
              <a:ext uri="{FF2B5EF4-FFF2-40B4-BE49-F238E27FC236}">
                <a16:creationId xmlns:a16="http://schemas.microsoft.com/office/drawing/2014/main" id="{384BE4A8-92BA-4840-9EAD-C63C0CBD508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1303" y="4373015"/>
            <a:ext cx="4720590" cy="2540318"/>
          </a:xfrm>
          <a:prstGeom prst="rect">
            <a:avLst/>
          </a:prstGeom>
        </p:spPr>
      </p:pic>
      <p:pic>
        <p:nvPicPr>
          <p:cNvPr id="14" name="図 13" descr="飛行機が止まっている雲&#10;&#10;自動的に生成された説明">
            <a:extLst>
              <a:ext uri="{FF2B5EF4-FFF2-40B4-BE49-F238E27FC236}">
                <a16:creationId xmlns:a16="http://schemas.microsoft.com/office/drawing/2014/main" id="{2FA2EE16-CCD0-4600-8DF7-91AB95013C9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1303" y="1129175"/>
            <a:ext cx="4707255" cy="2533650"/>
          </a:xfrm>
          <a:prstGeom prst="rect">
            <a:avLst/>
          </a:prstGeom>
        </p:spPr>
      </p:pic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70D09287-955D-44E7-8344-481973EBCF16}"/>
              </a:ext>
            </a:extLst>
          </p:cNvPr>
          <p:cNvSpPr txBox="1"/>
          <p:nvPr/>
        </p:nvSpPr>
        <p:spPr bwMode="auto">
          <a:xfrm>
            <a:off x="202822" y="202885"/>
            <a:ext cx="2263491" cy="550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2000" tIns="73756" rIns="36000" bIns="36000" rtlCol="0">
            <a:spAutoFit/>
          </a:bodyPr>
          <a:lstStyle/>
          <a:p>
            <a:pPr algn="l">
              <a:lnSpc>
                <a:spcPts val="3500"/>
              </a:lnSpc>
            </a:pPr>
            <a:r>
              <a:rPr kumimoji="1" lang="ja-JP" altLang="en-US" sz="2800" kern="0" dirty="0">
                <a:latin typeface="A-OTF UD新ゴ Pro DB" pitchFamily="34" charset="-128"/>
                <a:ea typeface="A-OTF UD新ゴ Pro DB" pitchFamily="34" charset="-128"/>
              </a:rPr>
              <a:t>ラインナップ</a:t>
            </a:r>
          </a:p>
        </p:txBody>
      </p:sp>
      <p:sp>
        <p:nvSpPr>
          <p:cNvPr id="16" name="フリーフォーム: 図形 15">
            <a:extLst>
              <a:ext uri="{FF2B5EF4-FFF2-40B4-BE49-F238E27FC236}">
                <a16:creationId xmlns:a16="http://schemas.microsoft.com/office/drawing/2014/main" id="{B7356AEB-A52B-46C4-93F9-70A63E4BECEE}"/>
              </a:ext>
            </a:extLst>
          </p:cNvPr>
          <p:cNvSpPr/>
          <p:nvPr/>
        </p:nvSpPr>
        <p:spPr>
          <a:xfrm>
            <a:off x="-2480" y="717725"/>
            <a:ext cx="7200000" cy="0"/>
          </a:xfrm>
          <a:custGeom>
            <a:avLst/>
            <a:gdLst>
              <a:gd name="connsiteX0" fmla="*/ 0 w 6967959"/>
              <a:gd name="connsiteY0" fmla="*/ 0 h 0"/>
              <a:gd name="connsiteX1" fmla="*/ 6967959 w 696795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67959">
                <a:moveTo>
                  <a:pt x="0" y="0"/>
                </a:moveTo>
                <a:lnTo>
                  <a:pt x="6967959" y="0"/>
                </a:lnTo>
              </a:path>
            </a:pathLst>
          </a:custGeom>
          <a:noFill/>
          <a:ln w="15875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53C63563-C1AD-43EE-AFD6-48CFB55390EC}"/>
              </a:ext>
            </a:extLst>
          </p:cNvPr>
          <p:cNvSpPr txBox="1"/>
          <p:nvPr/>
        </p:nvSpPr>
        <p:spPr>
          <a:xfrm>
            <a:off x="202822" y="3656544"/>
            <a:ext cx="49496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900">
                <a:solidFill>
                  <a:srgbClr val="3A3A3A"/>
                </a:solidFill>
                <a:latin typeface="游明朝 Light" panose="02020300000000000000" pitchFamily="18" charset="-128"/>
                <a:ea typeface="游明朝 Light" panose="02020300000000000000" pitchFamily="18" charset="-128"/>
              </a:defRPr>
            </a:lvl1pPr>
          </a:lstStyle>
          <a:p>
            <a:r>
              <a:rPr lang="ja-JP" altLang="en-US" dirty="0">
                <a:solidFill>
                  <a:schemeClr val="tx1"/>
                </a:solidFill>
              </a:rPr>
              <a:t>昼と夜の間。その両方が混じり合う時間。</a:t>
            </a:r>
            <a:br>
              <a:rPr lang="ja-JP" altLang="en-US" dirty="0">
                <a:solidFill>
                  <a:schemeClr val="tx1"/>
                </a:solidFill>
              </a:rPr>
            </a:br>
            <a:r>
              <a:rPr lang="ja-JP" altLang="en-US" dirty="0">
                <a:solidFill>
                  <a:schemeClr val="tx1"/>
                </a:solidFill>
              </a:rPr>
              <a:t>景色の境界は曖昧になる。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3E4648D3-4784-4281-80BE-E222CF591B6E}"/>
              </a:ext>
            </a:extLst>
          </p:cNvPr>
          <p:cNvSpPr txBox="1"/>
          <p:nvPr/>
        </p:nvSpPr>
        <p:spPr>
          <a:xfrm>
            <a:off x="5600659" y="3667430"/>
            <a:ext cx="32603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900">
                <a:solidFill>
                  <a:srgbClr val="3A3A3A"/>
                </a:solidFill>
                <a:latin typeface="游明朝 Light" panose="02020300000000000000" pitchFamily="18" charset="-128"/>
                <a:ea typeface="游明朝 Light" panose="02020300000000000000" pitchFamily="18" charset="-128"/>
              </a:defRPr>
            </a:lvl1pPr>
          </a:lstStyle>
          <a:p>
            <a:r>
              <a:rPr lang="ja-JP" altLang="en-US" dirty="0">
                <a:solidFill>
                  <a:schemeClr val="tx1"/>
                </a:solidFill>
              </a:rPr>
              <a:t>芽吹きと成長の季節。たくさんの天然の小さなレンズは</a:t>
            </a:r>
            <a:br>
              <a:rPr lang="ja-JP" altLang="en-US" dirty="0">
                <a:solidFill>
                  <a:schemeClr val="tx1"/>
                </a:solidFill>
              </a:rPr>
            </a:br>
            <a:r>
              <a:rPr lang="ja-JP" altLang="en-US" dirty="0">
                <a:solidFill>
                  <a:schemeClr val="tx1"/>
                </a:solidFill>
              </a:rPr>
              <a:t>色づき始めた周辺の景色を映し出す。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B3B629D3-2AE3-48C2-A4A5-D4D86584A308}"/>
              </a:ext>
            </a:extLst>
          </p:cNvPr>
          <p:cNvSpPr txBox="1"/>
          <p:nvPr/>
        </p:nvSpPr>
        <p:spPr>
          <a:xfrm>
            <a:off x="237858" y="6895100"/>
            <a:ext cx="49496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900">
                <a:solidFill>
                  <a:srgbClr val="3A3A3A"/>
                </a:solidFill>
                <a:latin typeface="游明朝 Light" panose="02020300000000000000" pitchFamily="18" charset="-128"/>
                <a:ea typeface="游明朝 Light" panose="02020300000000000000" pitchFamily="18" charset="-128"/>
              </a:defRPr>
            </a:lvl1pPr>
          </a:lstStyle>
          <a:p>
            <a:r>
              <a:rPr lang="ja-JP" altLang="en-US" dirty="0">
                <a:solidFill>
                  <a:schemeClr val="tx1"/>
                </a:solidFill>
              </a:rPr>
              <a:t>火が消えて暗闇と静寂に包まれる頃。うっすらとモノの輪郭が浮かび始める。</a:t>
            </a:r>
            <a:br>
              <a:rPr lang="ja-JP" altLang="en-US" dirty="0">
                <a:solidFill>
                  <a:schemeClr val="tx1"/>
                </a:solidFill>
              </a:rPr>
            </a:br>
            <a:r>
              <a:rPr lang="ja-JP" altLang="en-US" dirty="0">
                <a:solidFill>
                  <a:schemeClr val="tx1"/>
                </a:solidFill>
              </a:rPr>
              <a:t>あかりが無くなったことで星明かりに気づく。</a:t>
            </a: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F455465C-17DD-4A6C-B80C-8DDC0C10DA8E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8120" y="7266881"/>
            <a:ext cx="2551024" cy="122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2111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図 16" descr="台の上にある数種類のパンフレット&#10;&#10;低い精度で自動的に生成された説明">
            <a:extLst>
              <a:ext uri="{FF2B5EF4-FFF2-40B4-BE49-F238E27FC236}">
                <a16:creationId xmlns:a16="http://schemas.microsoft.com/office/drawing/2014/main" id="{19940853-CE91-4E6E-98DC-A3917BF9F7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4" t="4275" r="4396"/>
          <a:stretch/>
        </p:blipFill>
        <p:spPr>
          <a:xfrm>
            <a:off x="-1" y="0"/>
            <a:ext cx="10691813" cy="7559675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75019C9-56D3-4D38-BEB2-545472D7B791}"/>
              </a:ext>
            </a:extLst>
          </p:cNvPr>
          <p:cNvSpPr/>
          <p:nvPr/>
        </p:nvSpPr>
        <p:spPr>
          <a:xfrm>
            <a:off x="-2" y="-1"/>
            <a:ext cx="10691813" cy="755967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3C2E20FA-4732-4331-9997-34FFD6E3C794}"/>
              </a:ext>
            </a:extLst>
          </p:cNvPr>
          <p:cNvSpPr/>
          <p:nvPr/>
        </p:nvSpPr>
        <p:spPr>
          <a:xfrm>
            <a:off x="520700" y="540000"/>
            <a:ext cx="9650413" cy="6390073"/>
          </a:xfrm>
          <a:prstGeom prst="roundRect">
            <a:avLst>
              <a:gd name="adj" fmla="val 32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E8C3F3E-AD44-4EA6-90D5-2AFA3D417E0F}"/>
              </a:ext>
            </a:extLst>
          </p:cNvPr>
          <p:cNvSpPr txBox="1"/>
          <p:nvPr/>
        </p:nvSpPr>
        <p:spPr bwMode="auto">
          <a:xfrm>
            <a:off x="802997" y="629602"/>
            <a:ext cx="1545345" cy="550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2000" tIns="73756" rIns="36000" bIns="36000" rtlCol="0">
            <a:spAutoFit/>
          </a:bodyPr>
          <a:lstStyle/>
          <a:p>
            <a:pPr algn="l">
              <a:lnSpc>
                <a:spcPts val="3500"/>
              </a:lnSpc>
            </a:pPr>
            <a:r>
              <a:rPr kumimoji="1" lang="ja-JP" altLang="en-US" sz="2800" kern="0" dirty="0">
                <a:latin typeface="A-OTF UD新ゴ Pro DB" pitchFamily="34" charset="-128"/>
                <a:ea typeface="A-OTF UD新ゴ Pro DB" pitchFamily="34" charset="-128"/>
              </a:rPr>
              <a:t>売場提案</a:t>
            </a:r>
          </a:p>
        </p:txBody>
      </p:sp>
      <p:sp>
        <p:nvSpPr>
          <p:cNvPr id="27" name="フリーフォーム: 図形 26">
            <a:extLst>
              <a:ext uri="{FF2B5EF4-FFF2-40B4-BE49-F238E27FC236}">
                <a16:creationId xmlns:a16="http://schemas.microsoft.com/office/drawing/2014/main" id="{44939AE3-6407-485B-A659-721885508991}"/>
              </a:ext>
            </a:extLst>
          </p:cNvPr>
          <p:cNvSpPr/>
          <p:nvPr/>
        </p:nvSpPr>
        <p:spPr>
          <a:xfrm>
            <a:off x="520860" y="1192193"/>
            <a:ext cx="7200000" cy="0"/>
          </a:xfrm>
          <a:custGeom>
            <a:avLst/>
            <a:gdLst>
              <a:gd name="connsiteX0" fmla="*/ 0 w 6967959"/>
              <a:gd name="connsiteY0" fmla="*/ 0 h 0"/>
              <a:gd name="connsiteX1" fmla="*/ 6967959 w 696795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67959">
                <a:moveTo>
                  <a:pt x="0" y="0"/>
                </a:moveTo>
                <a:lnTo>
                  <a:pt x="6967959" y="0"/>
                </a:lnTo>
              </a:path>
            </a:pathLst>
          </a:cu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254BA82-A526-40CF-BFEA-1DAF3F4A235E}"/>
              </a:ext>
            </a:extLst>
          </p:cNvPr>
          <p:cNvSpPr txBox="1"/>
          <p:nvPr/>
        </p:nvSpPr>
        <p:spPr>
          <a:xfrm>
            <a:off x="1650493" y="3397423"/>
            <a:ext cx="2159566" cy="43088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1100" dirty="0">
                <a:latin typeface="A-OTF UD新ゴNT Pr6N R" panose="020B0400000000000000" pitchFamily="34" charset="-128"/>
                <a:ea typeface="A-OTF UD新ゴNT Pr6N R" panose="020B0400000000000000" pitchFamily="34" charset="-128"/>
              </a:rPr>
              <a:t>なめらかな流線型のデザイン。</a:t>
            </a:r>
          </a:p>
          <a:p>
            <a:r>
              <a:rPr kumimoji="1" lang="ja-JP" altLang="en-US" sz="1100" dirty="0">
                <a:latin typeface="A-OTF UD新ゴNT Pr6N R" panose="020B0400000000000000" pitchFamily="34" charset="-128"/>
                <a:ea typeface="A-OTF UD新ゴNT Pr6N R" panose="020B0400000000000000" pitchFamily="34" charset="-128"/>
              </a:rPr>
              <a:t>大人っぽい印象に。</a:t>
            </a:r>
          </a:p>
        </p:txBody>
      </p:sp>
      <p:pic>
        <p:nvPicPr>
          <p:cNvPr id="43" name="図 42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927D658E-BF7B-4766-B9EA-04245F0824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9918" y="212966"/>
            <a:ext cx="1559455" cy="284007"/>
          </a:xfrm>
          <a:prstGeom prst="rect">
            <a:avLst/>
          </a:prstGeom>
        </p:spPr>
      </p:pic>
      <p:pic>
        <p:nvPicPr>
          <p:cNvPr id="5" name="図 4" descr="白い背景に黒い文字が書かれた紙&#10;&#10;中程度の精度で自動的に生成された説明">
            <a:extLst>
              <a:ext uri="{FF2B5EF4-FFF2-40B4-BE49-F238E27FC236}">
                <a16:creationId xmlns:a16="http://schemas.microsoft.com/office/drawing/2014/main" id="{4C655A05-B0AF-41BC-ACB2-CD274ED6E5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699" y="2087373"/>
            <a:ext cx="9650413" cy="3578695"/>
          </a:xfrm>
          <a:prstGeom prst="rect">
            <a:avLst/>
          </a:prstGeom>
        </p:spPr>
      </p:pic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6664C485-7B21-4516-957B-8DE4FB64D806}"/>
              </a:ext>
            </a:extLst>
          </p:cNvPr>
          <p:cNvSpPr txBox="1"/>
          <p:nvPr/>
        </p:nvSpPr>
        <p:spPr>
          <a:xfrm>
            <a:off x="1668981" y="1401034"/>
            <a:ext cx="7349156" cy="579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altLang="ja-JP" sz="1400" b="1" dirty="0" err="1">
                <a:latin typeface="A-OTF 新ゴ Pr6 L" panose="020B0300000000000000" pitchFamily="34" charset="-128"/>
                <a:ea typeface="A-OTF 新ゴ Pr6 L" panose="020B0300000000000000" pitchFamily="34" charset="-128"/>
              </a:rPr>
              <a:t>uni</a:t>
            </a:r>
            <a:r>
              <a:rPr lang="en-US" altLang="ja-JP" sz="1400" b="1" dirty="0">
                <a:latin typeface="A-OTF 新ゴ Pr6 L" panose="020B0300000000000000" pitchFamily="34" charset="-128"/>
                <a:ea typeface="A-OTF 新ゴ Pr6 L" panose="020B0300000000000000" pitchFamily="34" charset="-128"/>
              </a:rPr>
              <a:t>-ball </a:t>
            </a:r>
            <a:r>
              <a:rPr lang="en-US" altLang="ja-JP" sz="1400" b="1" dirty="0" err="1">
                <a:latin typeface="A-OTF 新ゴ Pr6 L" panose="020B0300000000000000" pitchFamily="34" charset="-128"/>
                <a:ea typeface="A-OTF 新ゴ Pr6 L" panose="020B0300000000000000" pitchFamily="34" charset="-128"/>
              </a:rPr>
              <a:t>oneF</a:t>
            </a:r>
            <a:r>
              <a:rPr lang="en-US" altLang="ja-JP" sz="1400" b="1" dirty="0">
                <a:latin typeface="A-OTF 新ゴ Pr6 L" panose="020B0300000000000000" pitchFamily="34" charset="-128"/>
                <a:ea typeface="A-OTF 新ゴ Pr6 L" panose="020B0300000000000000" pitchFamily="34" charset="-128"/>
              </a:rPr>
              <a:t> </a:t>
            </a:r>
            <a:r>
              <a:rPr lang="ja-JP" altLang="en-US" sz="1400" b="1" dirty="0">
                <a:latin typeface="A-OTF 新ゴ Pr6 L" panose="020B0300000000000000" pitchFamily="34" charset="-128"/>
                <a:ea typeface="A-OTF 新ゴ Pr6 L" panose="020B0300000000000000" pitchFamily="34" charset="-128"/>
              </a:rPr>
              <a:t>のデザインと同様、シンプルながらも上質感のある仕様です。</a:t>
            </a:r>
            <a:br>
              <a:rPr lang="ja-JP" altLang="en-US" sz="1400" b="1" dirty="0">
                <a:latin typeface="A-OTF 新ゴ Pr6 L" panose="020B0300000000000000" pitchFamily="34" charset="-128"/>
                <a:ea typeface="A-OTF 新ゴ Pr6 L" panose="020B0300000000000000" pitchFamily="34" charset="-128"/>
              </a:rPr>
            </a:br>
            <a:r>
              <a:rPr lang="ja-JP" altLang="en-US" sz="1400" b="1" dirty="0">
                <a:latin typeface="A-OTF 新ゴ Pr6 L" panose="020B0300000000000000" pitchFamily="34" charset="-128"/>
                <a:ea typeface="A-OTF 新ゴ Pr6 L" panose="020B0300000000000000" pitchFamily="34" charset="-128"/>
              </a:rPr>
              <a:t>（現在は注文を受け付けておりません）</a:t>
            </a: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A329E403-6E6C-43C5-BDFE-1E2396D1BA36}"/>
              </a:ext>
            </a:extLst>
          </p:cNvPr>
          <p:cNvSpPr txBox="1"/>
          <p:nvPr/>
        </p:nvSpPr>
        <p:spPr>
          <a:xfrm>
            <a:off x="2146417" y="5752362"/>
            <a:ext cx="2981007" cy="8827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</a:pPr>
            <a:r>
              <a:rPr lang="en-US" altLang="ja-JP" sz="1600" dirty="0">
                <a:latin typeface="A-OTF UD新ゴ Pr6N DB" panose="020B0600000000000000" pitchFamily="34" charset="-128"/>
                <a:ea typeface="A-OTF UD新ゴ Pr6N DB" panose="020B0600000000000000" pitchFamily="34" charset="-128"/>
              </a:rPr>
              <a:t>S</a:t>
            </a:r>
            <a:r>
              <a:rPr lang="ja-JP" altLang="en-US" sz="1600" dirty="0">
                <a:latin typeface="A-OTF UD新ゴ Pr6N DB" panose="020B0600000000000000" pitchFamily="34" charset="-128"/>
                <a:ea typeface="A-OTF UD新ゴ Pr6N DB" panose="020B0600000000000000" pitchFamily="34" charset="-128"/>
              </a:rPr>
              <a:t>セット（アクリル製）</a:t>
            </a:r>
          </a:p>
          <a:p>
            <a:pPr algn="l">
              <a:lnSpc>
                <a:spcPts val="2100"/>
              </a:lnSpc>
            </a:pPr>
            <a:r>
              <a:rPr lang="en-US" altLang="ja-JP" sz="1300" dirty="0">
                <a:latin typeface="A-OTF UD新ゴ Pr6 L" panose="020B0300000000000000" pitchFamily="34" charset="-128"/>
                <a:ea typeface="A-OTF UD新ゴ Pr6 L" panose="020B0300000000000000" pitchFamily="34" charset="-128"/>
              </a:rPr>
              <a:t>W300×H500×D300mm</a:t>
            </a:r>
            <a:br>
              <a:rPr lang="en-US" altLang="ja-JP" b="0" i="0" dirty="0">
                <a:solidFill>
                  <a:srgbClr val="3A3A3A"/>
                </a:solidFill>
                <a:effectLst/>
                <a:latin typeface="Noto Sans JP"/>
              </a:rPr>
            </a:br>
            <a:r>
              <a:rPr lang="en-US" altLang="ja-JP" sz="1400" b="1" dirty="0">
                <a:latin typeface="A-OTF UD新ゴ Pr6 L" panose="020B0300000000000000" pitchFamily="34" charset="-128"/>
                <a:ea typeface="A-OTF UD新ゴ Pr6 L" panose="020B0300000000000000" pitchFamily="34" charset="-128"/>
              </a:rPr>
              <a:t>¥50,000</a:t>
            </a: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0AA28D99-0DE9-47D1-9603-4E387032360A}"/>
              </a:ext>
            </a:extLst>
          </p:cNvPr>
          <p:cNvSpPr txBox="1"/>
          <p:nvPr/>
        </p:nvSpPr>
        <p:spPr>
          <a:xfrm>
            <a:off x="5044413" y="5753122"/>
            <a:ext cx="2981007" cy="8827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</a:pPr>
            <a:r>
              <a:rPr lang="en-US" altLang="ja-JP" sz="1600" dirty="0">
                <a:latin typeface="A-OTF UD新ゴ Pr6N DB" panose="020B0600000000000000" pitchFamily="34" charset="-128"/>
                <a:ea typeface="A-OTF UD新ゴ Pr6N DB" panose="020B0600000000000000" pitchFamily="34" charset="-128"/>
              </a:rPr>
              <a:t>A1</a:t>
            </a:r>
            <a:r>
              <a:rPr lang="ja-JP" altLang="en-US" sz="1600" dirty="0">
                <a:latin typeface="A-OTF UD新ゴ Pr6N DB" panose="020B0600000000000000" pitchFamily="34" charset="-128"/>
                <a:ea typeface="A-OTF UD新ゴ Pr6N DB" panose="020B0600000000000000" pitchFamily="34" charset="-128"/>
              </a:rPr>
              <a:t>セット（紙製）</a:t>
            </a:r>
          </a:p>
          <a:p>
            <a:pPr algn="l">
              <a:lnSpc>
                <a:spcPts val="2100"/>
              </a:lnSpc>
            </a:pPr>
            <a:r>
              <a:rPr lang="en-US" altLang="ja-JP" sz="1300" dirty="0">
                <a:latin typeface="A-OTF UD新ゴ Pr6 L" panose="020B0300000000000000" pitchFamily="34" charset="-128"/>
                <a:ea typeface="A-OTF UD新ゴ Pr6 L" panose="020B0300000000000000" pitchFamily="34" charset="-128"/>
              </a:rPr>
              <a:t>W300×H500×D300mm</a:t>
            </a:r>
            <a:br>
              <a:rPr lang="en-US" altLang="ja-JP" b="0" i="0" dirty="0">
                <a:solidFill>
                  <a:srgbClr val="3A3A3A"/>
                </a:solidFill>
                <a:effectLst/>
                <a:latin typeface="Noto Sans JP"/>
              </a:rPr>
            </a:br>
            <a:r>
              <a:rPr lang="en-US" altLang="ja-JP" sz="1400" b="1" dirty="0">
                <a:latin typeface="A-OTF UD新ゴ Pr6 L" panose="020B0300000000000000" pitchFamily="34" charset="-128"/>
                <a:ea typeface="A-OTF UD新ゴ Pr6 L" panose="020B0300000000000000" pitchFamily="34" charset="-128"/>
              </a:rPr>
              <a:t>¥25,000</a:t>
            </a: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00EAFE28-045B-4C27-9C5B-B89289E55BF2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8120" y="7266881"/>
            <a:ext cx="2551024" cy="122579"/>
          </a:xfrm>
          <a:prstGeom prst="rect">
            <a:avLst/>
          </a:prstGeom>
        </p:spPr>
      </p:pic>
      <p:sp>
        <p:nvSpPr>
          <p:cNvPr id="20" name="フリーフォーム: 図形 19">
            <a:extLst>
              <a:ext uri="{FF2B5EF4-FFF2-40B4-BE49-F238E27FC236}">
                <a16:creationId xmlns:a16="http://schemas.microsoft.com/office/drawing/2014/main" id="{CCCFEF2B-8CE5-400F-8CA6-8B5A50C0F1C8}"/>
              </a:ext>
            </a:extLst>
          </p:cNvPr>
          <p:cNvSpPr/>
          <p:nvPr/>
        </p:nvSpPr>
        <p:spPr>
          <a:xfrm>
            <a:off x="2106589" y="5749580"/>
            <a:ext cx="72000" cy="792000"/>
          </a:xfrm>
          <a:custGeom>
            <a:avLst/>
            <a:gdLst>
              <a:gd name="connsiteX0" fmla="*/ 0 w 0"/>
              <a:gd name="connsiteY0" fmla="*/ 0 h 1643605"/>
              <a:gd name="connsiteX1" fmla="*/ 0 w 0"/>
              <a:gd name="connsiteY1" fmla="*/ 1643605 h 1643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643605">
                <a:moveTo>
                  <a:pt x="0" y="0"/>
                </a:moveTo>
                <a:lnTo>
                  <a:pt x="0" y="164360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フリーフォーム: 図形 20">
            <a:extLst>
              <a:ext uri="{FF2B5EF4-FFF2-40B4-BE49-F238E27FC236}">
                <a16:creationId xmlns:a16="http://schemas.microsoft.com/office/drawing/2014/main" id="{8D023435-25FD-40D5-8A48-E51862A500CA}"/>
              </a:ext>
            </a:extLst>
          </p:cNvPr>
          <p:cNvSpPr/>
          <p:nvPr/>
        </p:nvSpPr>
        <p:spPr>
          <a:xfrm>
            <a:off x="5036915" y="5749580"/>
            <a:ext cx="72000" cy="792000"/>
          </a:xfrm>
          <a:custGeom>
            <a:avLst/>
            <a:gdLst>
              <a:gd name="connsiteX0" fmla="*/ 0 w 0"/>
              <a:gd name="connsiteY0" fmla="*/ 0 h 1643605"/>
              <a:gd name="connsiteX1" fmla="*/ 0 w 0"/>
              <a:gd name="connsiteY1" fmla="*/ 1643605 h 1643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643605">
                <a:moveTo>
                  <a:pt x="0" y="0"/>
                </a:moveTo>
                <a:lnTo>
                  <a:pt x="0" y="164360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28509D91-37CA-4479-B273-C606889453DD}"/>
              </a:ext>
            </a:extLst>
          </p:cNvPr>
          <p:cNvSpPr txBox="1"/>
          <p:nvPr/>
        </p:nvSpPr>
        <p:spPr>
          <a:xfrm>
            <a:off x="6281738" y="6557932"/>
            <a:ext cx="3721152" cy="31380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lnSpc>
                <a:spcPts val="2000"/>
              </a:lnSpc>
              <a:defRPr sz="1400" b="1">
                <a:solidFill>
                  <a:srgbClr val="3A3A3A"/>
                </a:solidFill>
                <a:latin typeface="A-OTF 新ゴ Pr6 L" panose="020B0300000000000000" pitchFamily="34" charset="-128"/>
                <a:ea typeface="A-OTF 新ゴ Pr6 L" panose="020B0300000000000000" pitchFamily="34" charset="-128"/>
              </a:defRPr>
            </a:lvl1pPr>
          </a:lstStyle>
          <a:p>
            <a:pPr algn="l"/>
            <a:r>
              <a:rPr lang="en-US" altLang="ja-JP" sz="1050" b="0" dirty="0">
                <a:solidFill>
                  <a:schemeClr val="tx1"/>
                </a:solidFill>
              </a:rPr>
              <a:t>※</a:t>
            </a:r>
            <a:r>
              <a:rPr lang="ja-JP" altLang="en-US" sz="1050" b="0" dirty="0">
                <a:solidFill>
                  <a:schemeClr val="tx1"/>
                </a:solidFill>
              </a:rPr>
              <a:t>販売容器なしの</a:t>
            </a:r>
            <a:r>
              <a:rPr lang="en-US" altLang="ja-JP" sz="1050" b="0" dirty="0">
                <a:solidFill>
                  <a:schemeClr val="tx1"/>
                </a:solidFill>
              </a:rPr>
              <a:t>A2</a:t>
            </a:r>
            <a:r>
              <a:rPr lang="ja-JP" altLang="en-US" sz="1050" b="0" dirty="0">
                <a:solidFill>
                  <a:schemeClr val="tx1"/>
                </a:solidFill>
              </a:rPr>
              <a:t>セット（￥</a:t>
            </a:r>
            <a:r>
              <a:rPr lang="en-US" altLang="ja-JP" sz="1050" b="0" dirty="0">
                <a:solidFill>
                  <a:schemeClr val="tx1"/>
                </a:solidFill>
              </a:rPr>
              <a:t>21,000</a:t>
            </a:r>
            <a:r>
              <a:rPr lang="ja-JP" altLang="en-US" sz="1050" b="0" dirty="0">
                <a:solidFill>
                  <a:schemeClr val="tx1"/>
                </a:solidFill>
              </a:rPr>
              <a:t>）もございます。</a:t>
            </a:r>
          </a:p>
        </p:txBody>
      </p:sp>
    </p:spTree>
    <p:extLst>
      <p:ext uri="{BB962C8B-B14F-4D97-AF65-F5344CB8AC3E}">
        <p14:creationId xmlns:p14="http://schemas.microsoft.com/office/powerpoint/2010/main" val="38898243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222</TotalTime>
  <Words>536</Words>
  <Application>Microsoft Office PowerPoint</Application>
  <PresentationFormat>ユーザー設定</PresentationFormat>
  <Paragraphs>55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20" baseType="lpstr">
      <vt:lpstr>A-OTF UD新ゴ Pr6 L</vt:lpstr>
      <vt:lpstr>A-OTF UD新ゴ Pr6N DB</vt:lpstr>
      <vt:lpstr>A-OTF UD新ゴ Pro DB</vt:lpstr>
      <vt:lpstr>A-OTF UD新ゴNT Pr6N R</vt:lpstr>
      <vt:lpstr>A-OTF 新ゴ Pr6 DB</vt:lpstr>
      <vt:lpstr>A-OTF 新ゴ Pr6 L</vt:lpstr>
      <vt:lpstr>Noto Sans JP</vt:lpstr>
      <vt:lpstr>游ゴシック Medium</vt:lpstr>
      <vt:lpstr>游明朝 Light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Ebata Takashi（江畑 高志）</dc:creator>
  <cp:lastModifiedBy>Ebata Takashi（江畑 高志）</cp:lastModifiedBy>
  <cp:revision>9</cp:revision>
  <dcterms:created xsi:type="dcterms:W3CDTF">2021-08-15T19:14:31Z</dcterms:created>
  <dcterms:modified xsi:type="dcterms:W3CDTF">2021-08-31T16:58:27Z</dcterms:modified>
</cp:coreProperties>
</file>