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60" r:id="rId4"/>
    <p:sldId id="261" r:id="rId5"/>
    <p:sldId id="264" r:id="rId6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3" pos="6543" userDrawn="1">
          <p15:clr>
            <a:srgbClr val="A4A3A4"/>
          </p15:clr>
        </p15:guide>
        <p15:guide id="4" orient="horz" pos="657" userDrawn="1">
          <p15:clr>
            <a:srgbClr val="A4A3A4"/>
          </p15:clr>
        </p15:guide>
        <p15:guide id="5" orient="horz" pos="453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3742" userDrawn="1">
          <p15:clr>
            <a:srgbClr val="A4A3A4"/>
          </p15:clr>
        </p15:guide>
        <p15:guide id="9" orient="horz" pos="4014" userDrawn="1">
          <p15:clr>
            <a:srgbClr val="A4A3A4"/>
          </p15:clr>
        </p15:guide>
        <p15:guide id="10" pos="328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453" userDrawn="1">
          <p15:clr>
            <a:srgbClr val="A4A3A4"/>
          </p15:clr>
        </p15:guide>
        <p15:guide id="14" pos="6180" userDrawn="1">
          <p15:clr>
            <a:srgbClr val="A4A3A4"/>
          </p15:clr>
        </p15:guide>
        <p15:guide id="15" pos="555" userDrawn="1">
          <p15:clr>
            <a:srgbClr val="A4A3A4"/>
          </p15:clr>
        </p15:guide>
        <p15:guide id="16" orient="horz" pos="884" userDrawn="1">
          <p15:clr>
            <a:srgbClr val="A4A3A4"/>
          </p15:clr>
        </p15:guide>
        <p15:guide id="17" orient="horz" pos="2132" userDrawn="1">
          <p15:clr>
            <a:srgbClr val="A4A3A4"/>
          </p15:clr>
        </p15:guide>
        <p15:guide id="18" orient="horz" pos="771" userDrawn="1">
          <p15:clr>
            <a:srgbClr val="A4A3A4"/>
          </p15:clr>
        </p15:guide>
        <p15:guide id="19" orient="horz" pos="3696" userDrawn="1">
          <p15:clr>
            <a:srgbClr val="A4A3A4"/>
          </p15:clr>
        </p15:guide>
        <p15:guide id="20" pos="6089" userDrawn="1">
          <p15:clr>
            <a:srgbClr val="A4A3A4"/>
          </p15:clr>
        </p15:guide>
        <p15:guide id="21" pos="759" userDrawn="1">
          <p15:clr>
            <a:srgbClr val="A4A3A4"/>
          </p15:clr>
        </p15:guide>
        <p15:guide id="22" pos="5976" userDrawn="1">
          <p15:clr>
            <a:srgbClr val="A4A3A4"/>
          </p15:clr>
        </p15:guide>
        <p15:guide id="23" pos="3572" userDrawn="1">
          <p15:clr>
            <a:srgbClr val="A4A3A4"/>
          </p15:clr>
        </p15:guide>
        <p15:guide id="24" orient="horz" pos="499" userDrawn="1">
          <p15:clr>
            <a:srgbClr val="A4A3A4"/>
          </p15:clr>
        </p15:guide>
        <p15:guide id="25" pos="3163" userDrawn="1">
          <p15:clr>
            <a:srgbClr val="A4A3A4"/>
          </p15:clr>
        </p15:guide>
        <p15:guide id="26" orient="horz" pos="2562" userDrawn="1">
          <p15:clr>
            <a:srgbClr val="A4A3A4"/>
          </p15:clr>
        </p15:guide>
        <p15:guide id="27" orient="horz" pos="4218" userDrawn="1">
          <p15:clr>
            <a:srgbClr val="A4A3A4"/>
          </p15:clr>
        </p15:guide>
        <p15:guide id="28" orient="horz" pos="2653" userDrawn="1">
          <p15:clr>
            <a:srgbClr val="A4A3A4"/>
          </p15:clr>
        </p15:guide>
        <p15:guide id="29" pos="4819" userDrawn="1">
          <p15:clr>
            <a:srgbClr val="A4A3A4"/>
          </p15:clr>
        </p15:guide>
        <p15:guide id="30" orient="horz" pos="2971" userDrawn="1">
          <p15:clr>
            <a:srgbClr val="A4A3A4"/>
          </p15:clr>
        </p15:guide>
        <p15:guide id="31" pos="6497" userDrawn="1">
          <p15:clr>
            <a:srgbClr val="A4A3A4"/>
          </p15:clr>
        </p15:guide>
        <p15:guide id="32" pos="1349" userDrawn="1">
          <p15:clr>
            <a:srgbClr val="A4A3A4"/>
          </p15:clr>
        </p15:guide>
        <p15:guide id="33" pos="5068" userDrawn="1">
          <p15:clr>
            <a:srgbClr val="A4A3A4"/>
          </p15:clr>
        </p15:guide>
        <p15:guide id="34" orient="horz" pos="3197" userDrawn="1">
          <p15:clr>
            <a:srgbClr val="A4A3A4"/>
          </p15:clr>
        </p15:guide>
        <p15:guide id="35" pos="3753" userDrawn="1">
          <p15:clr>
            <a:srgbClr val="A4A3A4"/>
          </p15:clr>
        </p15:guide>
        <p15:guide id="36" pos="2982" userDrawn="1">
          <p15:clr>
            <a:srgbClr val="A4A3A4"/>
          </p15:clr>
        </p15:guide>
        <p15:guide id="37" pos="1893" userDrawn="1">
          <p15:clr>
            <a:srgbClr val="A4A3A4"/>
          </p15:clr>
        </p15:guide>
        <p15:guide id="38" orient="horz" pos="3424" userDrawn="1">
          <p15:clr>
            <a:srgbClr val="A4A3A4"/>
          </p15:clr>
        </p15:guide>
        <p15:guide id="39" orient="horz" pos="3946" userDrawn="1">
          <p15:clr>
            <a:srgbClr val="A4A3A4"/>
          </p15:clr>
        </p15:guide>
        <p15:guide id="40" pos="6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9090"/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1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566" y="-1397"/>
      </p:cViewPr>
      <p:guideLst>
        <p:guide orient="horz" pos="2381"/>
        <p:guide pos="192"/>
        <p:guide pos="6543"/>
        <p:guide orient="horz" pos="657"/>
        <p:guide orient="horz" pos="4536"/>
        <p:guide pos="3368"/>
        <p:guide pos="2460"/>
        <p:guide orient="horz" pos="3742"/>
        <p:guide orient="horz" pos="4014"/>
        <p:guide pos="328"/>
        <p:guide pos="6407"/>
        <p:guide orient="horz" pos="181"/>
        <p:guide orient="horz" pos="453"/>
        <p:guide pos="6180"/>
        <p:guide pos="555"/>
        <p:guide orient="horz" pos="884"/>
        <p:guide orient="horz" pos="2132"/>
        <p:guide orient="horz" pos="771"/>
        <p:guide orient="horz" pos="3696"/>
        <p:guide pos="6089"/>
        <p:guide pos="759"/>
        <p:guide pos="5976"/>
        <p:guide pos="3572"/>
        <p:guide orient="horz" pos="499"/>
        <p:guide pos="3163"/>
        <p:guide orient="horz" pos="2562"/>
        <p:guide orient="horz" pos="4218"/>
        <p:guide orient="horz" pos="2653"/>
        <p:guide pos="4819"/>
        <p:guide orient="horz" pos="2971"/>
        <p:guide pos="6497"/>
        <p:guide pos="1349"/>
        <p:guide pos="5068"/>
        <p:guide orient="horz" pos="3197"/>
        <p:guide pos="3753"/>
        <p:guide pos="2982"/>
        <p:guide pos="1893"/>
        <p:guide orient="horz" pos="3424"/>
        <p:guide orient="horz" pos="3946"/>
        <p:guide pos="6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BE6A5F61-91B3-4A19-8F97-3122106707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51"/>
            <a:ext cx="10691813" cy="593841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ABEE5BF-2C86-4465-9A13-5DFB318277D3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9A78542-D88C-41E6-ABED-9C2A16F44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1" name="図 10" descr="ロゴ, 会社名&#10;&#10;自動的に生成された説明">
            <a:extLst>
              <a:ext uri="{FF2B5EF4-FFF2-40B4-BE49-F238E27FC236}">
                <a16:creationId xmlns:a16="http://schemas.microsoft.com/office/drawing/2014/main" id="{890503C6-F688-4B7D-853E-9B97991A7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7311590-CD16-4F22-8AE2-871D9E80B099}"/>
              </a:ext>
            </a:extLst>
          </p:cNvPr>
          <p:cNvSpPr/>
          <p:nvPr/>
        </p:nvSpPr>
        <p:spPr>
          <a:xfrm>
            <a:off x="308565" y="6622140"/>
            <a:ext cx="1260000" cy="396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D2730E0-7C8A-49CF-A849-04DF93C1E6AC}"/>
              </a:ext>
            </a:extLst>
          </p:cNvPr>
          <p:cNvSpPr txBox="1"/>
          <p:nvPr/>
        </p:nvSpPr>
        <p:spPr>
          <a:xfrm>
            <a:off x="284480" y="664337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</p:spTree>
    <p:extLst>
      <p:ext uri="{BB962C8B-B14F-4D97-AF65-F5344CB8AC3E}">
        <p14:creationId xmlns:p14="http://schemas.microsoft.com/office/powerpoint/2010/main" val="312413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テキスト&#10;&#10;自動的に生成された説明">
            <a:extLst>
              <a:ext uri="{FF2B5EF4-FFF2-40B4-BE49-F238E27FC236}">
                <a16:creationId xmlns:a16="http://schemas.microsoft.com/office/drawing/2014/main" id="{94469215-7058-4148-A3DD-548B2A6166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5" t="262" r="15405" b="11647"/>
          <a:stretch/>
        </p:blipFill>
        <p:spPr>
          <a:xfrm>
            <a:off x="0" y="-7902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1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開発背景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B1E0CBD-AD92-41F0-A633-7CD7AC084616}"/>
              </a:ext>
            </a:extLst>
          </p:cNvPr>
          <p:cNvGrpSpPr/>
          <p:nvPr/>
        </p:nvGrpSpPr>
        <p:grpSpPr>
          <a:xfrm>
            <a:off x="5337864" y="2018467"/>
            <a:ext cx="4154298" cy="1872948"/>
            <a:chOff x="4355306" y="2271402"/>
            <a:chExt cx="5941603" cy="2678748"/>
          </a:xfrm>
        </p:grpSpPr>
        <p:pic>
          <p:nvPicPr>
            <p:cNvPr id="3" name="図 2" descr="木製テーブルの上に置いている様々な書類&#10;&#10;低い精度で自動的に生成された説明">
              <a:extLst>
                <a:ext uri="{FF2B5EF4-FFF2-40B4-BE49-F238E27FC236}">
                  <a16:creationId xmlns:a16="http://schemas.microsoft.com/office/drawing/2014/main" id="{59BF4E58-4820-4AFB-8249-9F5C72127A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52" t="2579" r="752" b="6700"/>
            <a:stretch/>
          </p:blipFill>
          <p:spPr>
            <a:xfrm>
              <a:off x="4355306" y="2271402"/>
              <a:ext cx="1981199" cy="2678748"/>
            </a:xfrm>
            <a:prstGeom prst="rect">
              <a:avLst/>
            </a:prstGeom>
          </p:spPr>
        </p:pic>
        <p:pic>
          <p:nvPicPr>
            <p:cNvPr id="5" name="図 4" descr="屋内, 異なる, 座る, 多い が含まれている画像&#10;&#10;自動的に生成された説明">
              <a:extLst>
                <a:ext uri="{FF2B5EF4-FFF2-40B4-BE49-F238E27FC236}">
                  <a16:creationId xmlns:a16="http://schemas.microsoft.com/office/drawing/2014/main" id="{DAF7B1EF-EB75-44F1-B36D-ED50E1722D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" t="1122" r="-169" b="8157"/>
            <a:stretch/>
          </p:blipFill>
          <p:spPr>
            <a:xfrm>
              <a:off x="6322408" y="2271402"/>
              <a:ext cx="1981199" cy="2678748"/>
            </a:xfrm>
            <a:prstGeom prst="rect">
              <a:avLst/>
            </a:prstGeom>
          </p:spPr>
        </p:pic>
        <p:pic>
          <p:nvPicPr>
            <p:cNvPr id="7" name="図 6" descr="テーブルの上にあるいろんな食べ物&#10;&#10;自動的に生成された説明">
              <a:extLst>
                <a:ext uri="{FF2B5EF4-FFF2-40B4-BE49-F238E27FC236}">
                  <a16:creationId xmlns:a16="http://schemas.microsoft.com/office/drawing/2014/main" id="{079B5B48-09F2-4B89-BB02-86E4020BA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26" b="5453"/>
            <a:stretch/>
          </p:blipFill>
          <p:spPr>
            <a:xfrm>
              <a:off x="8296659" y="2271402"/>
              <a:ext cx="2000250" cy="2678748"/>
            </a:xfrm>
            <a:prstGeom prst="rect">
              <a:avLst/>
            </a:prstGeom>
          </p:spPr>
        </p:pic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E75407C-0935-432E-97E9-AD7C01600E1D}"/>
              </a:ext>
            </a:extLst>
          </p:cNvPr>
          <p:cNvSpPr txBox="1"/>
          <p:nvPr/>
        </p:nvSpPr>
        <p:spPr>
          <a:xfrm>
            <a:off x="801751" y="4221127"/>
            <a:ext cx="4756479" cy="1190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●市場動向</a:t>
            </a:r>
            <a:endParaRPr lang="ja-JP" altLang="en-US" sz="1600" b="1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限定のインク色</a:t>
            </a: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×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テーマ性のあるパッケージ企画は、</a:t>
            </a:r>
          </a:p>
          <a:p>
            <a:pPr algn="l"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シェアアップにつながっています。</a:t>
            </a:r>
          </a:p>
          <a:p>
            <a:pPr>
              <a:lnSpc>
                <a:spcPct val="150000"/>
              </a:lnSpc>
            </a:pPr>
            <a:endParaRPr lang="ja-JP" altLang="en-US" sz="1100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79D3D661-631B-4DF3-8208-881D7EB383A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8842799" y="260428"/>
            <a:ext cx="1369776" cy="31179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CFFB9609-57BB-4D67-A007-54687BF700C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8A77A3B-F75F-4C02-A41D-606648191237}"/>
              </a:ext>
            </a:extLst>
          </p:cNvPr>
          <p:cNvSpPr txBox="1"/>
          <p:nvPr/>
        </p:nvSpPr>
        <p:spPr>
          <a:xfrm>
            <a:off x="801751" y="1529639"/>
            <a:ext cx="4868799" cy="2206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●企画意図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ユニボールワンは、記憶に残りやすいくっきり濃いインクと、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上質感のある軸デザインが特徴のゲルインクボールペンです。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今回は、</a:t>
            </a: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2021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年</a:t>
            </a:r>
            <a:r>
              <a:rPr lang="en-US" altLang="ja-JP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</a:t>
            </a: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月に好調だった春夏限定セットを受けて、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季節をテーマにした秋冬アソートを発売します。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メインターゲットである女子学生の感性に響く季節感を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感じるインク色とパッケージで、リピーターから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エントリー層まで取り込んでいく狙いです。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60E6455-A425-4073-A580-1D4556EC409E}"/>
              </a:ext>
            </a:extLst>
          </p:cNvPr>
          <p:cNvGrpSpPr/>
          <p:nvPr/>
        </p:nvGrpSpPr>
        <p:grpSpPr>
          <a:xfrm>
            <a:off x="5281708" y="1836635"/>
            <a:ext cx="3915414" cy="215444"/>
            <a:chOff x="5600296" y="1836635"/>
            <a:chExt cx="3915414" cy="215444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508A150-6291-4751-A91B-4F904F1BB2C0}"/>
                </a:ext>
              </a:extLst>
            </p:cNvPr>
            <p:cNvSpPr txBox="1"/>
            <p:nvPr/>
          </p:nvSpPr>
          <p:spPr>
            <a:xfrm>
              <a:off x="5600296" y="1836635"/>
              <a:ext cx="118968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2020</a:t>
              </a:r>
              <a:r>
                <a:rPr lang="ja-JP" altLang="en-US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年</a:t>
              </a:r>
              <a:r>
                <a:rPr lang="en-US" altLang="ja-JP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11</a:t>
              </a:r>
              <a:r>
                <a:rPr lang="ja-JP" altLang="en-US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月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F7152A00-2C9B-4C93-B0F2-5728EE372238}"/>
                </a:ext>
              </a:extLst>
            </p:cNvPr>
            <p:cNvSpPr txBox="1"/>
            <p:nvPr/>
          </p:nvSpPr>
          <p:spPr>
            <a:xfrm>
              <a:off x="6946234" y="1836635"/>
              <a:ext cx="118968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2021</a:t>
              </a:r>
              <a:r>
                <a:rPr lang="ja-JP" altLang="en-US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年</a:t>
              </a:r>
              <a:r>
                <a:rPr lang="en-US" altLang="ja-JP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</a:t>
              </a:r>
              <a:r>
                <a:rPr lang="ja-JP" altLang="en-US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月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7126543-B8C8-4B12-B61A-53DE1FBB17AB}"/>
                </a:ext>
              </a:extLst>
            </p:cNvPr>
            <p:cNvSpPr txBox="1"/>
            <p:nvPr/>
          </p:nvSpPr>
          <p:spPr>
            <a:xfrm>
              <a:off x="8326030" y="1836635"/>
              <a:ext cx="118968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2021</a:t>
              </a:r>
              <a:r>
                <a:rPr lang="ja-JP" altLang="en-US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年</a:t>
              </a:r>
              <a:r>
                <a:rPr lang="en-US" altLang="ja-JP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7</a:t>
              </a:r>
              <a:r>
                <a:rPr lang="ja-JP" altLang="en-US" sz="800" b="1" dirty="0">
                  <a:solidFill>
                    <a:srgbClr val="3A3A3A"/>
                  </a:solidFill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月</a:t>
              </a:r>
            </a:p>
          </p:txBody>
        </p:sp>
      </p:grpSp>
      <p:pic>
        <p:nvPicPr>
          <p:cNvPr id="35" name="図 34" descr="グラフ, 折れ線グラフ&#10;&#10;自動的に生成された説明">
            <a:extLst>
              <a:ext uri="{FF2B5EF4-FFF2-40B4-BE49-F238E27FC236}">
                <a16:creationId xmlns:a16="http://schemas.microsoft.com/office/drawing/2014/main" id="{91CC4BD3-2359-4A31-9A66-C76642B42EB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39627" b="10821"/>
          <a:stretch/>
        </p:blipFill>
        <p:spPr>
          <a:xfrm>
            <a:off x="5204916" y="5341145"/>
            <a:ext cx="4363453" cy="1116734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0E57DD7-0618-47C7-8A40-1EA30F164766}"/>
              </a:ext>
            </a:extLst>
          </p:cNvPr>
          <p:cNvSpPr txBox="1"/>
          <p:nvPr/>
        </p:nvSpPr>
        <p:spPr>
          <a:xfrm>
            <a:off x="5190112" y="5034894"/>
            <a:ext cx="8971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800" dirty="0" err="1">
                <a:solidFill>
                  <a:srgbClr val="3A3A3A"/>
                </a:solidFill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uni</a:t>
            </a:r>
            <a:r>
              <a:rPr lang="en-US" altLang="ja-JP" sz="800" dirty="0">
                <a:solidFill>
                  <a:srgbClr val="3A3A3A"/>
                </a:solidFill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-ball one</a:t>
            </a:r>
          </a:p>
          <a:p>
            <a:pPr algn="ctr"/>
            <a:r>
              <a:rPr lang="ja-JP" altLang="en-US" sz="800" dirty="0">
                <a:solidFill>
                  <a:srgbClr val="3A3A3A"/>
                </a:solidFill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発売</a:t>
            </a: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5E76BA10-A652-4D04-BD5C-1890AF90D521}"/>
              </a:ext>
            </a:extLst>
          </p:cNvPr>
          <p:cNvSpPr/>
          <p:nvPr/>
        </p:nvSpPr>
        <p:spPr>
          <a:xfrm>
            <a:off x="5660572" y="5360830"/>
            <a:ext cx="0" cy="269240"/>
          </a:xfrm>
          <a:custGeom>
            <a:avLst/>
            <a:gdLst>
              <a:gd name="connsiteX0" fmla="*/ 0 w 0"/>
              <a:gd name="connsiteY0" fmla="*/ 0 h 269240"/>
              <a:gd name="connsiteX1" fmla="*/ 0 w 0"/>
              <a:gd name="connsiteY1" fmla="*/ 269240 h 26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69240">
                <a:moveTo>
                  <a:pt x="0" y="0"/>
                </a:moveTo>
                <a:lnTo>
                  <a:pt x="0" y="269240"/>
                </a:lnTo>
              </a:path>
            </a:pathLst>
          </a:custGeom>
          <a:noFill/>
          <a:ln>
            <a:solidFill>
              <a:srgbClr val="909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BAE905E-AA53-4068-88CA-9DA1C2B5E90C}"/>
              </a:ext>
            </a:extLst>
          </p:cNvPr>
          <p:cNvSpPr txBox="1"/>
          <p:nvPr/>
        </p:nvSpPr>
        <p:spPr>
          <a:xfrm>
            <a:off x="6394072" y="4859901"/>
            <a:ext cx="8971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800" dirty="0">
                <a:solidFill>
                  <a:srgbClr val="3A3A3A"/>
                </a:solidFill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STUDY</a:t>
            </a:r>
            <a:r>
              <a:rPr lang="ja-JP" altLang="en-US" sz="800" dirty="0">
                <a:solidFill>
                  <a:srgbClr val="3A3A3A"/>
                </a:solidFill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セット</a:t>
            </a:r>
            <a:endParaRPr lang="en-US" altLang="ja-JP" sz="800" dirty="0">
              <a:solidFill>
                <a:srgbClr val="3A3A3A"/>
              </a:solidFill>
              <a:latin typeface="A-OTF 新ゴ Pr6N R" panose="020B0400000000000000" pitchFamily="34" charset="-128"/>
              <a:ea typeface="A-OTF 新ゴ Pr6N R" panose="020B0400000000000000" pitchFamily="34" charset="-128"/>
            </a:endParaRPr>
          </a:p>
          <a:p>
            <a:pPr algn="ctr"/>
            <a:r>
              <a:rPr lang="ja-JP" altLang="en-US" sz="800" dirty="0">
                <a:solidFill>
                  <a:srgbClr val="3A3A3A"/>
                </a:solidFill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発売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B8D0F14-44AD-4D31-A831-9001A98A677A}"/>
              </a:ext>
            </a:extLst>
          </p:cNvPr>
          <p:cNvSpPr txBox="1"/>
          <p:nvPr/>
        </p:nvSpPr>
        <p:spPr>
          <a:xfrm>
            <a:off x="8133412" y="4859901"/>
            <a:ext cx="14387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solidFill>
                  <a:srgbClr val="3A3A3A"/>
                </a:solidFill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春夏セット</a:t>
            </a:r>
            <a:endParaRPr lang="en-US" altLang="ja-JP" sz="800" dirty="0">
              <a:solidFill>
                <a:srgbClr val="3A3A3A"/>
              </a:solidFill>
              <a:latin typeface="A-OTF 新ゴ Pr6N R" panose="020B0400000000000000" pitchFamily="34" charset="-128"/>
              <a:ea typeface="A-OTF 新ゴ Pr6N R" panose="020B0400000000000000" pitchFamily="34" charset="-128"/>
            </a:endParaRPr>
          </a:p>
          <a:p>
            <a:pPr algn="ctr"/>
            <a:r>
              <a:rPr lang="ja-JP" altLang="en-US" sz="800" dirty="0">
                <a:solidFill>
                  <a:srgbClr val="3A3A3A"/>
                </a:solidFill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ローズゴールドクリップ</a:t>
            </a: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7ADC5C84-ABD4-48EF-89D6-990AAD306450}"/>
              </a:ext>
            </a:extLst>
          </p:cNvPr>
          <p:cNvSpPr/>
          <p:nvPr/>
        </p:nvSpPr>
        <p:spPr>
          <a:xfrm>
            <a:off x="6854372" y="5206524"/>
            <a:ext cx="0" cy="144000"/>
          </a:xfrm>
          <a:custGeom>
            <a:avLst/>
            <a:gdLst>
              <a:gd name="connsiteX0" fmla="*/ 0 w 0"/>
              <a:gd name="connsiteY0" fmla="*/ 0 h 269240"/>
              <a:gd name="connsiteX1" fmla="*/ 0 w 0"/>
              <a:gd name="connsiteY1" fmla="*/ 269240 h 26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69240">
                <a:moveTo>
                  <a:pt x="0" y="0"/>
                </a:moveTo>
                <a:lnTo>
                  <a:pt x="0" y="269240"/>
                </a:lnTo>
              </a:path>
            </a:pathLst>
          </a:custGeom>
          <a:noFill/>
          <a:ln>
            <a:solidFill>
              <a:srgbClr val="909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52B7B241-FDE9-49AB-B85A-0E448BC7FA4E}"/>
              </a:ext>
            </a:extLst>
          </p:cNvPr>
          <p:cNvSpPr/>
          <p:nvPr/>
        </p:nvSpPr>
        <p:spPr>
          <a:xfrm>
            <a:off x="8855892" y="5191430"/>
            <a:ext cx="0" cy="144000"/>
          </a:xfrm>
          <a:custGeom>
            <a:avLst/>
            <a:gdLst>
              <a:gd name="connsiteX0" fmla="*/ 0 w 0"/>
              <a:gd name="connsiteY0" fmla="*/ 0 h 269240"/>
              <a:gd name="connsiteX1" fmla="*/ 0 w 0"/>
              <a:gd name="connsiteY1" fmla="*/ 269240 h 26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69240">
                <a:moveTo>
                  <a:pt x="0" y="0"/>
                </a:moveTo>
                <a:lnTo>
                  <a:pt x="0" y="269240"/>
                </a:lnTo>
              </a:path>
            </a:pathLst>
          </a:custGeom>
          <a:noFill/>
          <a:ln>
            <a:solidFill>
              <a:srgbClr val="909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18C87CCB-312B-4DF8-871D-7DEA4A8E6B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98787" y="4548242"/>
            <a:ext cx="2420422" cy="223159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B382758B-09F9-4128-8145-2B5B014BF7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471" y="6491118"/>
            <a:ext cx="1502966" cy="86591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43DC55B3-1AB9-45F7-8F3E-4B09163F554E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2161" y="312296"/>
            <a:ext cx="1710478" cy="20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8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 descr="テキスト&#10;&#10;自動的に生成された説明">
            <a:extLst>
              <a:ext uri="{FF2B5EF4-FFF2-40B4-BE49-F238E27FC236}">
                <a16:creationId xmlns:a16="http://schemas.microsoft.com/office/drawing/2014/main" id="{4F758B68-DBD3-489E-B2D0-E2FE22229F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5" t="262" r="15405" b="11647"/>
          <a:stretch/>
        </p:blipFill>
        <p:spPr>
          <a:xfrm>
            <a:off x="0" y="-7902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12144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2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30" name="図 2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47F75D7E-E49D-4026-96D8-1F0806784A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8842799" y="260428"/>
            <a:ext cx="1369776" cy="311794"/>
          </a:xfrm>
          <a:prstGeom prst="rect">
            <a:avLst/>
          </a:prstGeom>
        </p:spPr>
      </p:pic>
      <p:pic>
        <p:nvPicPr>
          <p:cNvPr id="11" name="図 10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C8DF498F-ACB0-4519-9EE8-6216CA688B2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6" r="24405"/>
          <a:stretch/>
        </p:blipFill>
        <p:spPr>
          <a:xfrm>
            <a:off x="2053543" y="2495107"/>
            <a:ext cx="1829735" cy="2283143"/>
          </a:xfrm>
          <a:prstGeom prst="rect">
            <a:avLst/>
          </a:prstGeom>
        </p:spPr>
      </p:pic>
      <p:pic>
        <p:nvPicPr>
          <p:cNvPr id="35" name="図 34" descr="会社名&#10;&#10;中程度の精度で自動的に生成された説明">
            <a:extLst>
              <a:ext uri="{FF2B5EF4-FFF2-40B4-BE49-F238E27FC236}">
                <a16:creationId xmlns:a16="http://schemas.microsoft.com/office/drawing/2014/main" id="{1193598F-DD24-489A-B555-6FCB3C9120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034" y="2470257"/>
            <a:ext cx="3503167" cy="2352127"/>
          </a:xfrm>
          <a:prstGeom prst="rect">
            <a:avLst/>
          </a:prstGeom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ACA39ED-8C5C-48D4-9214-87950D619F38}"/>
              </a:ext>
            </a:extLst>
          </p:cNvPr>
          <p:cNvGrpSpPr/>
          <p:nvPr/>
        </p:nvGrpSpPr>
        <p:grpSpPr>
          <a:xfrm>
            <a:off x="802997" y="629602"/>
            <a:ext cx="9081782" cy="5820809"/>
            <a:chOff x="802997" y="629602"/>
            <a:chExt cx="9081782" cy="5820809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9E8C3F3E-AD44-4EA6-90D5-2AFA3D417E0F}"/>
                </a:ext>
              </a:extLst>
            </p:cNvPr>
            <p:cNvSpPr txBox="1"/>
            <p:nvPr/>
          </p:nvSpPr>
          <p:spPr bwMode="auto">
            <a:xfrm>
              <a:off x="802997" y="629602"/>
              <a:ext cx="1545345" cy="550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000" tIns="73756" rIns="36000" bIns="36000" rtlCol="0">
              <a:spAutoFit/>
            </a:bodyPr>
            <a:lstStyle/>
            <a:p>
              <a:pPr algn="l">
                <a:lnSpc>
                  <a:spcPts val="3500"/>
                </a:lnSpc>
              </a:pPr>
              <a:r>
                <a:rPr kumimoji="1" lang="ja-JP" altLang="en-US" sz="2800" kern="0" dirty="0">
                  <a:latin typeface="A-OTF UD新ゴ Pro DB" pitchFamily="34" charset="-128"/>
                  <a:ea typeface="A-OTF UD新ゴ Pro DB" pitchFamily="34" charset="-128"/>
                </a:rPr>
                <a:t>商品特長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3718BB2-F969-4C18-A505-C504DDD90419}"/>
                </a:ext>
              </a:extLst>
            </p:cNvPr>
            <p:cNvSpPr txBox="1"/>
            <p:nvPr/>
          </p:nvSpPr>
          <p:spPr>
            <a:xfrm>
              <a:off x="802998" y="1538674"/>
              <a:ext cx="7887418" cy="742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ja-JP" altLang="en-US" sz="1600" b="1" i="0" dirty="0">
                  <a:solidFill>
                    <a:srgbClr val="3A3A3A"/>
                  </a:solidFill>
                  <a:effectLst/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●</a:t>
              </a:r>
              <a:r>
                <a:rPr lang="en-US" altLang="ja-JP" sz="1600" b="1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TARGET</a:t>
              </a:r>
              <a:endParaRPr lang="ja-JP" altLang="en-US" sz="1600" b="1" i="0" dirty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endParaRPr>
            </a:p>
            <a:p>
              <a:pPr>
                <a:lnSpc>
                  <a:spcPct val="150000"/>
                </a:lnSpc>
              </a:pPr>
              <a:r>
                <a:rPr lang="en-US" altLang="ja-JP" sz="1400" b="1" u="sng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10</a:t>
              </a:r>
              <a:r>
                <a:rPr lang="ja-JP" altLang="en-US" sz="1400" b="1" u="sng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～</a:t>
              </a:r>
              <a:r>
                <a:rPr lang="en-US" altLang="ja-JP" sz="1400" b="1" u="sng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20</a:t>
              </a:r>
              <a:r>
                <a:rPr lang="ja-JP" altLang="en-US" sz="1400" b="1" u="sng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代の女子学生。特に、文房具への関心が高い、新商品・限定品への感度が高い方。</a:t>
              </a: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E2D3DB-2E7B-4B19-A225-FFE518DBD4BC}"/>
                </a:ext>
              </a:extLst>
            </p:cNvPr>
            <p:cNvSpPr/>
            <p:nvPr/>
          </p:nvSpPr>
          <p:spPr>
            <a:xfrm>
              <a:off x="1055252" y="5081976"/>
              <a:ext cx="3960000" cy="1368435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30A62630-FE28-4218-85AE-9B278B397AD9}"/>
                </a:ext>
              </a:extLst>
            </p:cNvPr>
            <p:cNvSpPr txBox="1"/>
            <p:nvPr/>
          </p:nvSpPr>
          <p:spPr>
            <a:xfrm>
              <a:off x="5671714" y="5160732"/>
              <a:ext cx="4213065" cy="11849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400" b="1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UMN-S-38/05 G3C 3</a:t>
              </a:r>
              <a:r>
                <a:rPr lang="ja-JP" altLang="en-US" sz="1400" b="1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色セット</a:t>
              </a:r>
              <a:br>
                <a:rPr lang="ja-JP" altLang="en-US" b="0" i="0" dirty="0">
                  <a:solidFill>
                    <a:srgbClr val="3A3A3A"/>
                  </a:solidFill>
                  <a:effectLst/>
                  <a:latin typeface="Noto Sans JP"/>
                </a:rPr>
              </a:br>
              <a:r>
                <a:rPr lang="en-US" altLang="ja-JP" sz="1400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1</a:t>
              </a:r>
              <a:r>
                <a:rPr lang="ja-JP" altLang="en-US" sz="1400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セット 参考価格 </a:t>
              </a:r>
              <a:r>
                <a:rPr lang="en-US" altLang="ja-JP" sz="2400" dirty="0">
                  <a:solidFill>
                    <a:srgbClr val="3A3A3A"/>
                  </a:solidFill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¥396</a:t>
              </a:r>
              <a:r>
                <a:rPr lang="ja-JP" altLang="en-US" sz="1600" dirty="0">
                  <a:solidFill>
                    <a:srgbClr val="3A3A3A"/>
                  </a:solidFill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（税抜￥</a:t>
              </a:r>
              <a:r>
                <a:rPr lang="en-US" altLang="ja-JP" sz="1600" dirty="0">
                  <a:solidFill>
                    <a:srgbClr val="3A3A3A"/>
                  </a:solidFill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360</a:t>
              </a:r>
              <a:r>
                <a:rPr lang="ja-JP" altLang="en-US" sz="1600" dirty="0">
                  <a:solidFill>
                    <a:srgbClr val="3A3A3A"/>
                  </a:solidFill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）</a:t>
              </a:r>
            </a:p>
            <a:p>
              <a:r>
                <a:rPr lang="ja-JP" altLang="en-US" sz="1400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ボール径</a:t>
              </a:r>
              <a:r>
                <a:rPr lang="en-US" altLang="ja-JP" sz="1400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0.38mm/0.5mm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93B6B43-AB51-4B9D-9378-80ADB6B4BCA0}"/>
                </a:ext>
              </a:extLst>
            </p:cNvPr>
            <p:cNvSpPr txBox="1"/>
            <p:nvPr/>
          </p:nvSpPr>
          <p:spPr>
            <a:xfrm>
              <a:off x="1210061" y="5160732"/>
              <a:ext cx="3952718" cy="11849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400" b="1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UMN-UMN-S-38/05</a:t>
              </a:r>
              <a:br>
                <a:rPr lang="en-US" altLang="ja-JP" b="0" i="0" dirty="0">
                  <a:solidFill>
                    <a:srgbClr val="3A3A3A"/>
                  </a:solidFill>
                  <a:effectLst/>
                  <a:latin typeface="Noto Sans JP"/>
                </a:rPr>
              </a:br>
              <a:r>
                <a:rPr lang="en-US" altLang="ja-JP" sz="1400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1</a:t>
              </a:r>
              <a:r>
                <a:rPr lang="ja-JP" altLang="en-US" sz="1400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本 参考価格 </a:t>
              </a:r>
              <a:r>
                <a:rPr lang="en-US" altLang="ja-JP" sz="2400" dirty="0">
                  <a:solidFill>
                    <a:srgbClr val="3A3A3A"/>
                  </a:solidFill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¥132</a:t>
              </a:r>
              <a:r>
                <a:rPr lang="ja-JP" altLang="en-US" sz="1600" dirty="0">
                  <a:solidFill>
                    <a:srgbClr val="3A3A3A"/>
                  </a:solidFill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（税抜￥</a:t>
              </a:r>
              <a:r>
                <a:rPr lang="en-US" altLang="ja-JP" sz="1600" dirty="0">
                  <a:solidFill>
                    <a:srgbClr val="3A3A3A"/>
                  </a:solidFill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120</a:t>
              </a:r>
              <a:r>
                <a:rPr lang="ja-JP" altLang="en-US" sz="1600" dirty="0">
                  <a:solidFill>
                    <a:srgbClr val="3A3A3A"/>
                  </a:solidFill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）</a:t>
              </a:r>
            </a:p>
            <a:p>
              <a:r>
                <a:rPr lang="ja-JP" altLang="en-US" sz="1400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ボール径</a:t>
              </a:r>
              <a:r>
                <a:rPr lang="en-US" altLang="ja-JP" sz="1400" dirty="0">
                  <a:solidFill>
                    <a:srgbClr val="3A3A3A"/>
                  </a:solidFill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0.38mm/0.5mm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E8DFA13-0B80-44EA-A7DD-3D5FA83A3CA3}"/>
                </a:ext>
              </a:extLst>
            </p:cNvPr>
            <p:cNvSpPr/>
            <p:nvPr/>
          </p:nvSpPr>
          <p:spPr>
            <a:xfrm>
              <a:off x="5686599" y="5081976"/>
              <a:ext cx="3960000" cy="1368435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39" name="図 38">
            <a:extLst>
              <a:ext uri="{FF2B5EF4-FFF2-40B4-BE49-F238E27FC236}">
                <a16:creationId xmlns:a16="http://schemas.microsoft.com/office/drawing/2014/main" id="{23174A90-268F-4B2C-A6BD-61AACF3A9C7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2161" y="312296"/>
            <a:ext cx="1710478" cy="20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テキスト&#10;&#10;自動的に生成された説明">
            <a:extLst>
              <a:ext uri="{FF2B5EF4-FFF2-40B4-BE49-F238E27FC236}">
                <a16:creationId xmlns:a16="http://schemas.microsoft.com/office/drawing/2014/main" id="{47220245-30DA-4F73-9D35-051E55995D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5" t="262" r="15405" b="11647"/>
          <a:stretch/>
        </p:blipFill>
        <p:spPr>
          <a:xfrm>
            <a:off x="0" y="-7902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-1" y="896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F9DF9FEA-BB24-4DA1-B5C5-9D666E48B5F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9" name="図 2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269D25B2-BD79-4EC8-B53E-0F52AE2626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8842799" y="260428"/>
            <a:ext cx="1369776" cy="311794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7F42C30-7459-4534-9ED4-3DD82A307C36}"/>
              </a:ext>
            </a:extLst>
          </p:cNvPr>
          <p:cNvSpPr txBox="1"/>
          <p:nvPr/>
        </p:nvSpPr>
        <p:spPr>
          <a:xfrm>
            <a:off x="1675423" y="1747346"/>
            <a:ext cx="7349156" cy="836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秋・冬らしい、濃く深みのあるこっくり色をラインナップしました。</a:t>
            </a:r>
          </a:p>
          <a:p>
            <a:pPr algn="ctr">
              <a:lnSpc>
                <a:spcPts val="2000"/>
              </a:lnSpc>
            </a:pPr>
            <a:r>
              <a:rPr lang="ja-JP" altLang="en-US" sz="14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ボール径も</a:t>
            </a:r>
            <a:r>
              <a:rPr lang="en-US" altLang="ja-JP" sz="14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0.38mm</a:t>
            </a:r>
            <a:r>
              <a:rPr lang="ja-JP" altLang="en-US" sz="14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、</a:t>
            </a:r>
            <a:r>
              <a:rPr lang="en-US" altLang="ja-JP" sz="14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0.5mm</a:t>
            </a:r>
            <a:r>
              <a:rPr lang="ja-JP" altLang="en-US" sz="14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から選べます。</a:t>
            </a:r>
          </a:p>
          <a:p>
            <a:pPr algn="ctr">
              <a:lnSpc>
                <a:spcPts val="2000"/>
              </a:lnSpc>
            </a:pPr>
            <a:r>
              <a:rPr lang="ja-JP" altLang="en-US" sz="14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セットに加えてバラ売りもご用意しています。</a:t>
            </a:r>
          </a:p>
        </p:txBody>
      </p:sp>
      <p:pic>
        <p:nvPicPr>
          <p:cNvPr id="4" name="図 3" descr="屋内, 座る, テーブル, 異なる が含まれている画像&#10;&#10;自動的に生成された説明">
            <a:extLst>
              <a:ext uri="{FF2B5EF4-FFF2-40B4-BE49-F238E27FC236}">
                <a16:creationId xmlns:a16="http://schemas.microsoft.com/office/drawing/2014/main" id="{FC512E00-E5B9-4096-A1FE-CF58102F7F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59" y="2746647"/>
            <a:ext cx="8572500" cy="371475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34678D07-D831-419B-8653-91B0983DC51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2161" y="312296"/>
            <a:ext cx="1710478" cy="20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73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テキスト&#10;&#10;自動的に生成された説明">
            <a:extLst>
              <a:ext uri="{FF2B5EF4-FFF2-40B4-BE49-F238E27FC236}">
                <a16:creationId xmlns:a16="http://schemas.microsoft.com/office/drawing/2014/main" id="{EFBC1AD5-C5A0-4B28-A291-7DCBF0631F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5" t="262" r="15405" b="11647"/>
          <a:stretch/>
        </p:blipFill>
        <p:spPr>
          <a:xfrm>
            <a:off x="0" y="-7902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-3074" y="-7903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28974E19-0B8E-4511-906E-5A2A7BEC9A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ABB41DB-DA4A-4046-AC48-50A12DF032AE}"/>
              </a:ext>
            </a:extLst>
          </p:cNvPr>
          <p:cNvSpPr txBox="1"/>
          <p:nvPr/>
        </p:nvSpPr>
        <p:spPr>
          <a:xfrm>
            <a:off x="2970213" y="3011309"/>
            <a:ext cx="21595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altLang="ja-JP" b="1" i="0" dirty="0">
                <a:solidFill>
                  <a:srgbClr val="3A3A3A"/>
                </a:solidFill>
                <a:effectLst/>
                <a:latin typeface="Noto Sans JP"/>
              </a:rPr>
              <a:t>A1</a:t>
            </a:r>
            <a:r>
              <a:rPr lang="ja-JP" altLang="en-US" b="1" i="0" dirty="0">
                <a:solidFill>
                  <a:srgbClr val="3A3A3A"/>
                </a:solidFill>
                <a:effectLst/>
                <a:latin typeface="Noto Sans JP"/>
              </a:rPr>
              <a:t>セット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  <a:t>¥30,000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5E018DA4-492B-431F-BB2C-9BD49B6B39F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2161" y="312296"/>
            <a:ext cx="1710478" cy="204988"/>
          </a:xfrm>
          <a:prstGeom prst="rect">
            <a:avLst/>
          </a:prstGeom>
        </p:spPr>
      </p:pic>
      <p:pic>
        <p:nvPicPr>
          <p:cNvPr id="6" name="図 5" descr="ダイアグラム&#10;&#10;自動的に生成された説明">
            <a:extLst>
              <a:ext uri="{FF2B5EF4-FFF2-40B4-BE49-F238E27FC236}">
                <a16:creationId xmlns:a16="http://schemas.microsoft.com/office/drawing/2014/main" id="{36324EA7-B0FE-4D7E-9A02-888B6A27F9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735899"/>
            <a:ext cx="9650413" cy="4214014"/>
          </a:xfrm>
          <a:prstGeom prst="rect">
            <a:avLst/>
          </a:prstGeom>
        </p:spPr>
      </p:pic>
      <p:pic>
        <p:nvPicPr>
          <p:cNvPr id="25" name="図 24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032E6571-51B2-40C7-AEC2-7832F6FA906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8842799" y="260428"/>
            <a:ext cx="1369776" cy="311794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BA9D067-131C-4058-9B65-10B56C7BAEE8}"/>
              </a:ext>
            </a:extLst>
          </p:cNvPr>
          <p:cNvSpPr txBox="1"/>
          <p:nvPr/>
        </p:nvSpPr>
        <p:spPr>
          <a:xfrm>
            <a:off x="2163322" y="6033089"/>
            <a:ext cx="3418408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A1</a:t>
            </a:r>
            <a:r>
              <a:rPr lang="ja-JP" altLang="en-US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solidFill>
                  <a:srgbClr val="3A3A3A"/>
                </a:solidFill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¥30,000</a:t>
            </a:r>
            <a:endParaRPr lang="en-US" altLang="ja-JP" sz="1300" b="1" dirty="0">
              <a:solidFill>
                <a:srgbClr val="3A3A3A"/>
              </a:solidFill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1C2D206-199A-4E2F-A13A-D3C9BCF35B80}"/>
              </a:ext>
            </a:extLst>
          </p:cNvPr>
          <p:cNvSpPr txBox="1"/>
          <p:nvPr/>
        </p:nvSpPr>
        <p:spPr>
          <a:xfrm>
            <a:off x="5558751" y="6451778"/>
            <a:ext cx="4323394" cy="3138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ts val="2000"/>
              </a:lnSpc>
              <a:defRPr sz="14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 algn="l"/>
            <a:r>
              <a:rPr lang="en-US" altLang="ja-JP" sz="1050" b="0" dirty="0"/>
              <a:t>※</a:t>
            </a:r>
            <a:r>
              <a:rPr lang="ja-JP" altLang="en-US" sz="1050" b="0" dirty="0"/>
              <a:t>販売容器なしの</a:t>
            </a:r>
            <a:r>
              <a:rPr lang="en-US" altLang="ja-JP" sz="1050" b="0" dirty="0"/>
              <a:t>A2</a:t>
            </a:r>
            <a:r>
              <a:rPr lang="ja-JP" altLang="en-US" sz="1050" b="0" dirty="0"/>
              <a:t>セット（￥</a:t>
            </a:r>
            <a:r>
              <a:rPr lang="en-US" altLang="ja-JP" sz="1050" b="0" dirty="0"/>
              <a:t>28,800</a:t>
            </a:r>
            <a:r>
              <a:rPr lang="ja-JP" altLang="en-US" sz="1050" b="0" dirty="0"/>
              <a:t>）もございます。</a:t>
            </a: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2C6C48C7-F6A4-49EC-9D7A-B433D1F8C672}"/>
              </a:ext>
            </a:extLst>
          </p:cNvPr>
          <p:cNvSpPr/>
          <p:nvPr/>
        </p:nvSpPr>
        <p:spPr>
          <a:xfrm>
            <a:off x="2152889" y="5981078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24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471</TotalTime>
  <Words>272</Words>
  <Application>Microsoft Office PowerPoint</Application>
  <PresentationFormat>ユーザー設定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A-OTF UD新ゴ Pr6 L</vt:lpstr>
      <vt:lpstr>A-OTF UD新ゴ Pr6N DB</vt:lpstr>
      <vt:lpstr>A-OTF UD新ゴ Pro DB</vt:lpstr>
      <vt:lpstr>A-OTF 新ゴ Pr6 DB</vt:lpstr>
      <vt:lpstr>A-OTF 新ゴ Pr6 L</vt:lpstr>
      <vt:lpstr>A-OTF 新ゴ Pr6N R</vt:lpstr>
      <vt:lpstr>Noto Sans JP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11</cp:revision>
  <dcterms:created xsi:type="dcterms:W3CDTF">2021-08-15T19:14:31Z</dcterms:created>
  <dcterms:modified xsi:type="dcterms:W3CDTF">2021-08-29T13:01:58Z</dcterms:modified>
</cp:coreProperties>
</file>