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913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0" orient="horz" pos="2614" userDrawn="1">
          <p15:clr>
            <a:srgbClr val="A4A3A4"/>
          </p15:clr>
        </p15:guide>
        <p15:guide id="21" pos="6448" userDrawn="1">
          <p15:clr>
            <a:srgbClr val="A4A3A4"/>
          </p15:clr>
        </p15:guide>
        <p15:guide id="22" pos="1890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899" autoAdjust="0"/>
  </p:normalViewPr>
  <p:slideViewPr>
    <p:cSldViewPr snapToGrid="0" showGuides="1">
      <p:cViewPr>
        <p:scale>
          <a:sx n="75" d="100"/>
          <a:sy n="75" d="100"/>
        </p:scale>
        <p:origin x="173" y="-5"/>
      </p:cViewPr>
      <p:guideLst>
        <p:guide orient="horz" pos="3521"/>
        <p:guide pos="6902"/>
        <p:guide orient="horz" pos="4201"/>
        <p:guide pos="211"/>
        <p:guide pos="7446"/>
        <p:guide orient="horz" pos="3816"/>
        <p:guide orient="horz" pos="278"/>
        <p:guide orient="horz" pos="3861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913"/>
        <p:guide orient="horz" pos="2160"/>
        <p:guide orient="horz" pos="2614"/>
        <p:guide pos="6448"/>
        <p:guide pos="1890"/>
        <p:guide pos="5790"/>
        <p:guide pos="3613"/>
        <p:guide pos="4067"/>
        <p:guide pos="537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7CDC099-8E5C-429B-929B-7A26F6E753B3}"/>
              </a:ext>
            </a:extLst>
          </p:cNvPr>
          <p:cNvGrpSpPr/>
          <p:nvPr/>
        </p:nvGrpSpPr>
        <p:grpSpPr>
          <a:xfrm>
            <a:off x="0" y="0"/>
            <a:ext cx="12192000" cy="5408613"/>
            <a:chOff x="0" y="0"/>
            <a:chExt cx="12192000" cy="5408613"/>
          </a:xfrm>
        </p:grpSpPr>
        <p:pic>
          <p:nvPicPr>
            <p:cNvPr id="9" name="図 8" descr="テキスト&#10;&#10;自動的に生成された説明">
              <a:extLst>
                <a:ext uri="{FF2B5EF4-FFF2-40B4-BE49-F238E27FC236}">
                  <a16:creationId xmlns:a16="http://schemas.microsoft.com/office/drawing/2014/main" id="{50342C56-BD64-4201-8DE4-DFACF6E5D3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09" b="3719"/>
            <a:stretch/>
          </p:blipFill>
          <p:spPr>
            <a:xfrm>
              <a:off x="0" y="0"/>
              <a:ext cx="12192000" cy="5408613"/>
            </a:xfrm>
            <a:prstGeom prst="rect">
              <a:avLst/>
            </a:prstGeom>
          </p:spPr>
        </p:pic>
        <p:pic>
          <p:nvPicPr>
            <p:cNvPr id="10" name="図 9" descr="テキスト&#10;&#10;自動的に生成された説明">
              <a:extLst>
                <a:ext uri="{FF2B5EF4-FFF2-40B4-BE49-F238E27FC236}">
                  <a16:creationId xmlns:a16="http://schemas.microsoft.com/office/drawing/2014/main" id="{F8D24792-0B39-4B37-8971-D171E55D3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18113" y="0"/>
              <a:ext cx="3943847" cy="10943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89F4E0-7B68-47AF-AE0D-3556C00DF5E1}"/>
              </a:ext>
            </a:extLst>
          </p:cNvPr>
          <p:cNvSpPr txBox="1"/>
          <p:nvPr/>
        </p:nvSpPr>
        <p:spPr bwMode="auto">
          <a:xfrm>
            <a:off x="967489" y="536538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6C6BEB7-9C66-4F25-9284-5F8CE8F01DC0}"/>
              </a:ext>
            </a:extLst>
          </p:cNvPr>
          <p:cNvGrpSpPr/>
          <p:nvPr/>
        </p:nvGrpSpPr>
        <p:grpSpPr>
          <a:xfrm>
            <a:off x="6101796" y="1758039"/>
            <a:ext cx="4154298" cy="1872948"/>
            <a:chOff x="4355306" y="2271402"/>
            <a:chExt cx="5941603" cy="2678748"/>
          </a:xfrm>
        </p:grpSpPr>
        <p:pic>
          <p:nvPicPr>
            <p:cNvPr id="22" name="図 21" descr="木製テーブルの上に置いている様々な書類&#10;&#10;低い精度で自動的に生成された説明">
              <a:extLst>
                <a:ext uri="{FF2B5EF4-FFF2-40B4-BE49-F238E27FC236}">
                  <a16:creationId xmlns:a16="http://schemas.microsoft.com/office/drawing/2014/main" id="{991315DB-4776-458C-A40D-1B2CB572E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52" t="2579" r="752" b="6700"/>
            <a:stretch/>
          </p:blipFill>
          <p:spPr>
            <a:xfrm>
              <a:off x="4355306" y="2271402"/>
              <a:ext cx="1981199" cy="2678748"/>
            </a:xfrm>
            <a:prstGeom prst="rect">
              <a:avLst/>
            </a:prstGeom>
          </p:spPr>
        </p:pic>
        <p:pic>
          <p:nvPicPr>
            <p:cNvPr id="23" name="図 22" descr="屋内, 異なる, 座る, 多い が含まれている画像&#10;&#10;自動的に生成された説明">
              <a:extLst>
                <a:ext uri="{FF2B5EF4-FFF2-40B4-BE49-F238E27FC236}">
                  <a16:creationId xmlns:a16="http://schemas.microsoft.com/office/drawing/2014/main" id="{5E51F2BE-6464-4603-ACA0-5F5598AAA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" t="1122" r="-169" b="8157"/>
            <a:stretch/>
          </p:blipFill>
          <p:spPr>
            <a:xfrm>
              <a:off x="6322408" y="2271402"/>
              <a:ext cx="1981199" cy="2678748"/>
            </a:xfrm>
            <a:prstGeom prst="rect">
              <a:avLst/>
            </a:prstGeom>
          </p:spPr>
        </p:pic>
        <p:pic>
          <p:nvPicPr>
            <p:cNvPr id="24" name="図 23" descr="テーブルの上にあるいろんな食べ物&#10;&#10;自動的に生成された説明">
              <a:extLst>
                <a:ext uri="{FF2B5EF4-FFF2-40B4-BE49-F238E27FC236}">
                  <a16:creationId xmlns:a16="http://schemas.microsoft.com/office/drawing/2014/main" id="{A249CC24-FE6D-43A3-80B3-BCE13D6EC5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6" b="5453"/>
            <a:stretch/>
          </p:blipFill>
          <p:spPr>
            <a:xfrm>
              <a:off x="8296659" y="2271402"/>
              <a:ext cx="2000250" cy="2678748"/>
            </a:xfrm>
            <a:prstGeom prst="rect">
              <a:avLst/>
            </a:prstGeom>
          </p:spPr>
        </p:pic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B1B10B4-5D08-48F3-88F8-9F85EBD95277}"/>
              </a:ext>
            </a:extLst>
          </p:cNvPr>
          <p:cNvSpPr txBox="1"/>
          <p:nvPr/>
        </p:nvSpPr>
        <p:spPr>
          <a:xfrm>
            <a:off x="1138963" y="4010394"/>
            <a:ext cx="4756479" cy="1190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限定のインク色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×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テーマ性のあるパッケージ企画は、</a:t>
            </a: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シェアアップにつながっています。</a:t>
            </a:r>
          </a:p>
          <a:p>
            <a:pPr>
              <a:lnSpc>
                <a:spcPct val="150000"/>
              </a:lnSpc>
            </a:pPr>
            <a:endParaRPr lang="ja-JP" altLang="en-US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FD05EBC-D87D-4472-92BF-2C2B4EAA648C}"/>
              </a:ext>
            </a:extLst>
          </p:cNvPr>
          <p:cNvSpPr txBox="1"/>
          <p:nvPr/>
        </p:nvSpPr>
        <p:spPr>
          <a:xfrm>
            <a:off x="1138963" y="1299691"/>
            <a:ext cx="4868799" cy="2206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ユニボールワンは、記憶に残りやすいくっきり濃いインクと、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上質感のある軸デザインが特徴のゲルインクボールペンです。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今回は、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2021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月に好調だった春夏限定セットを受けて、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季節をテーマにした秋冬アソートを発売します。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メインターゲットである女子学生の感性に響く季節感を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感じるインク色とパッケージで、リピーターから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エントリー層まで取り込んでいく狙いです。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31636A2-D670-4B47-BFF8-6CFF2140406E}"/>
              </a:ext>
            </a:extLst>
          </p:cNvPr>
          <p:cNvGrpSpPr/>
          <p:nvPr/>
        </p:nvGrpSpPr>
        <p:grpSpPr>
          <a:xfrm>
            <a:off x="6045640" y="1576207"/>
            <a:ext cx="3915414" cy="215444"/>
            <a:chOff x="5600296" y="1836635"/>
            <a:chExt cx="3915414" cy="215444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1A0837F-A5E8-4548-88AE-771E393E54CD}"/>
                </a:ext>
              </a:extLst>
            </p:cNvPr>
            <p:cNvSpPr txBox="1"/>
            <p:nvPr/>
          </p:nvSpPr>
          <p:spPr>
            <a:xfrm>
              <a:off x="5600296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2020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11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0E67A0C-6F6E-4FD3-9D5E-0CD643FE5CB1}"/>
                </a:ext>
              </a:extLst>
            </p:cNvPr>
            <p:cNvSpPr txBox="1"/>
            <p:nvPr/>
          </p:nvSpPr>
          <p:spPr>
            <a:xfrm>
              <a:off x="6946234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0BA0EA9-1462-46EA-A595-E11439BBC39A}"/>
                </a:ext>
              </a:extLst>
            </p:cNvPr>
            <p:cNvSpPr txBox="1"/>
            <p:nvPr/>
          </p:nvSpPr>
          <p:spPr>
            <a:xfrm>
              <a:off x="8326030" y="1836635"/>
              <a:ext cx="118968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2021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年</a:t>
              </a:r>
              <a:r>
                <a:rPr lang="en-US" altLang="ja-JP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7</a:t>
              </a:r>
              <a:r>
                <a:rPr lang="ja-JP" altLang="en-US" sz="800" b="1" dirty="0">
                  <a:latin typeface="A-OTF 新ゴ Pr6N R" panose="020B0400000000000000" pitchFamily="34" charset="-128"/>
                  <a:ea typeface="A-OTF 新ゴ Pr6N R" panose="020B0400000000000000" pitchFamily="34" charset="-128"/>
                </a:rPr>
                <a:t>月</a:t>
              </a: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556C5DD-4D70-45EB-BECA-A37D5C437433}"/>
              </a:ext>
            </a:extLst>
          </p:cNvPr>
          <p:cNvSpPr txBox="1"/>
          <p:nvPr/>
        </p:nvSpPr>
        <p:spPr>
          <a:xfrm>
            <a:off x="5954044" y="4704893"/>
            <a:ext cx="897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800" dirty="0" err="1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uni</a:t>
            </a:r>
            <a:r>
              <a:rPr lang="en-US" altLang="ja-JP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-ball one</a:t>
            </a:r>
          </a:p>
          <a:p>
            <a:pPr algn="ctr"/>
            <a:r>
              <a:rPr lang="ja-JP" altLang="en-US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発売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D4306E2-4BFE-45E8-A6BB-65E04975F9E4}"/>
              </a:ext>
            </a:extLst>
          </p:cNvPr>
          <p:cNvSpPr txBox="1"/>
          <p:nvPr/>
        </p:nvSpPr>
        <p:spPr>
          <a:xfrm>
            <a:off x="7158004" y="4529900"/>
            <a:ext cx="897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STUDY</a:t>
            </a:r>
            <a:r>
              <a:rPr lang="ja-JP" altLang="en-US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セット</a:t>
            </a:r>
            <a:endParaRPr lang="en-US" altLang="ja-JP" sz="800" dirty="0">
              <a:latin typeface="A-OTF 新ゴ Pr6N R" panose="020B0400000000000000" pitchFamily="34" charset="-128"/>
              <a:ea typeface="A-OTF 新ゴ Pr6N R" panose="020B0400000000000000" pitchFamily="34" charset="-128"/>
            </a:endParaRPr>
          </a:p>
          <a:p>
            <a:pPr algn="ctr"/>
            <a:r>
              <a:rPr lang="ja-JP" altLang="en-US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発売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74BCDD2-9746-4D7E-B7FF-04BD5FEF0B20}"/>
              </a:ext>
            </a:extLst>
          </p:cNvPr>
          <p:cNvSpPr txBox="1"/>
          <p:nvPr/>
        </p:nvSpPr>
        <p:spPr>
          <a:xfrm>
            <a:off x="8897344" y="4529900"/>
            <a:ext cx="1438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春夏セット</a:t>
            </a:r>
            <a:endParaRPr lang="en-US" altLang="ja-JP" sz="800" dirty="0">
              <a:latin typeface="A-OTF 新ゴ Pr6N R" panose="020B0400000000000000" pitchFamily="34" charset="-128"/>
              <a:ea typeface="A-OTF 新ゴ Pr6N R" panose="020B0400000000000000" pitchFamily="34" charset="-128"/>
            </a:endParaRPr>
          </a:p>
          <a:p>
            <a:pPr algn="ctr"/>
            <a:r>
              <a:rPr lang="ja-JP" altLang="en-US" sz="800" dirty="0">
                <a:latin typeface="A-OTF 新ゴ Pr6N R" panose="020B0400000000000000" pitchFamily="34" charset="-128"/>
                <a:ea typeface="A-OTF 新ゴ Pr6N R" panose="020B0400000000000000" pitchFamily="34" charset="-128"/>
              </a:rPr>
              <a:t>ローズゴールドクリップ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10435C-16C5-49F9-BD38-85ECD4B8F131}"/>
              </a:ext>
            </a:extLst>
          </p:cNvPr>
          <p:cNvGrpSpPr/>
          <p:nvPr/>
        </p:nvGrpSpPr>
        <p:grpSpPr>
          <a:xfrm>
            <a:off x="5968848" y="4844642"/>
            <a:ext cx="4363453" cy="1283236"/>
            <a:chOff x="5968848" y="4844642"/>
            <a:chExt cx="4363453" cy="1283236"/>
          </a:xfrm>
        </p:grpSpPr>
        <p:pic>
          <p:nvPicPr>
            <p:cNvPr id="34" name="図 33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0FCD155D-AAEA-4664-905D-7FF4FEAAA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9627" b="10821"/>
            <a:stretch/>
          </p:blipFill>
          <p:spPr>
            <a:xfrm>
              <a:off x="5968848" y="5011144"/>
              <a:ext cx="4363453" cy="1116734"/>
            </a:xfrm>
            <a:prstGeom prst="rect">
              <a:avLst/>
            </a:prstGeom>
          </p:spPr>
        </p:pic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B27C36C-5DA9-4ED0-872F-A24A4061A0E3}"/>
                </a:ext>
              </a:extLst>
            </p:cNvPr>
            <p:cNvGrpSpPr/>
            <p:nvPr/>
          </p:nvGrpSpPr>
          <p:grpSpPr>
            <a:xfrm>
              <a:off x="6424504" y="4844642"/>
              <a:ext cx="3195320" cy="438640"/>
              <a:chOff x="6424504" y="4844642"/>
              <a:chExt cx="3195320" cy="43864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18B3409-C4A8-48AF-B768-62DAA4719850}"/>
                  </a:ext>
                </a:extLst>
              </p:cNvPr>
              <p:cNvSpPr/>
              <p:nvPr/>
            </p:nvSpPr>
            <p:spPr>
              <a:xfrm>
                <a:off x="6424504" y="5014042"/>
                <a:ext cx="0" cy="26924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A1A69E-6681-4BC2-9B61-9D3B94854106}"/>
                  </a:ext>
                </a:extLst>
              </p:cNvPr>
              <p:cNvSpPr/>
              <p:nvPr/>
            </p:nvSpPr>
            <p:spPr>
              <a:xfrm>
                <a:off x="7618304" y="4859736"/>
                <a:ext cx="0" cy="14400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CCF9458-804E-4C1F-8FEA-2A9428261D1F}"/>
                  </a:ext>
                </a:extLst>
              </p:cNvPr>
              <p:cNvSpPr/>
              <p:nvPr/>
            </p:nvSpPr>
            <p:spPr>
              <a:xfrm>
                <a:off x="9619824" y="4844642"/>
                <a:ext cx="0" cy="144000"/>
              </a:xfrm>
              <a:custGeom>
                <a:avLst/>
                <a:gdLst>
                  <a:gd name="connsiteX0" fmla="*/ 0 w 0"/>
                  <a:gd name="connsiteY0" fmla="*/ 0 h 269240"/>
                  <a:gd name="connsiteX1" fmla="*/ 0 w 0"/>
                  <a:gd name="connsiteY1" fmla="*/ 269240 h 26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69240">
                    <a:moveTo>
                      <a:pt x="0" y="0"/>
                    </a:moveTo>
                    <a:lnTo>
                      <a:pt x="0" y="269240"/>
                    </a:lnTo>
                  </a:path>
                </a:pathLst>
              </a:custGeom>
              <a:noFill/>
              <a:ln>
                <a:solidFill>
                  <a:srgbClr val="9090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42" name="図 41">
            <a:extLst>
              <a:ext uri="{FF2B5EF4-FFF2-40B4-BE49-F238E27FC236}">
                <a16:creationId xmlns:a16="http://schemas.microsoft.com/office/drawing/2014/main" id="{0B425D57-411B-4D5A-AB28-7D8643BFEB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403" y="6131300"/>
            <a:ext cx="1502966" cy="86591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F539D45-F1B8-4191-A5F5-A09D893CEEC3}"/>
              </a:ext>
            </a:extLst>
          </p:cNvPr>
          <p:cNvSpPr txBox="1"/>
          <p:nvPr/>
        </p:nvSpPr>
        <p:spPr>
          <a:xfrm>
            <a:off x="6950263" y="4195716"/>
            <a:ext cx="25667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i="0" dirty="0">
                <a:effectLst/>
                <a:latin typeface="Noto Sans JP"/>
              </a:rPr>
              <a:t>ゲルインクボールペンシェア推移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8168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21B8411-46B5-4406-B667-C30BCC0AB051}"/>
              </a:ext>
            </a:extLst>
          </p:cNvPr>
          <p:cNvSpPr txBox="1"/>
          <p:nvPr/>
        </p:nvSpPr>
        <p:spPr bwMode="auto">
          <a:xfrm>
            <a:off x="986115" y="518199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5476E33-C397-4F62-A033-C05573D40E3C}"/>
              </a:ext>
            </a:extLst>
          </p:cNvPr>
          <p:cNvSpPr txBox="1"/>
          <p:nvPr/>
        </p:nvSpPr>
        <p:spPr>
          <a:xfrm>
            <a:off x="1139029" y="1304223"/>
            <a:ext cx="7887418" cy="742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代の女子学生。特に、文房具への関心が高い、新商品・限定品への感度が高い方。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C23CC38-668F-44F7-924B-0901044274B6}"/>
              </a:ext>
            </a:extLst>
          </p:cNvPr>
          <p:cNvSpPr/>
          <p:nvPr/>
        </p:nvSpPr>
        <p:spPr>
          <a:xfrm>
            <a:off x="1599557" y="4771059"/>
            <a:ext cx="4140000" cy="136843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ADEDEE2-5AFD-4E8A-BBD9-1DB2BBCC11B8}"/>
              </a:ext>
            </a:extLst>
          </p:cNvPr>
          <p:cNvSpPr txBox="1"/>
          <p:nvPr/>
        </p:nvSpPr>
        <p:spPr>
          <a:xfrm>
            <a:off x="6536662" y="4866092"/>
            <a:ext cx="4324378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UMN-S-38/05 G3C 3</a:t>
            </a: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色セット</a:t>
            </a:r>
            <a:br>
              <a:rPr lang="ja-JP" altLang="en-US" b="0" i="0" dirty="0">
                <a:effectLst/>
                <a:latin typeface="Noto Sans JP"/>
              </a:rPr>
            </a:b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セット 参考価格 </a:t>
            </a:r>
            <a:r>
              <a:rPr lang="en-US" altLang="ja-JP" sz="24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¥396</a:t>
            </a:r>
            <a:r>
              <a:rPr lang="ja-JP" altLang="en-US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360</a:t>
            </a:r>
            <a:r>
              <a:rPr lang="ja-JP" altLang="en-US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ボール径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0.38mm/0.5mm</a:t>
            </a:r>
          </a:p>
        </p:txBody>
      </p:sp>
      <p:pic>
        <p:nvPicPr>
          <p:cNvPr id="51" name="図 50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F3D4FED9-4423-494A-99D7-E4081540474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6" r="24405"/>
          <a:stretch/>
        </p:blipFill>
        <p:spPr>
          <a:xfrm>
            <a:off x="2700953" y="2281747"/>
            <a:ext cx="1829735" cy="2283143"/>
          </a:xfrm>
          <a:prstGeom prst="rect">
            <a:avLst/>
          </a:prstGeom>
        </p:spPr>
      </p:pic>
      <p:pic>
        <p:nvPicPr>
          <p:cNvPr id="52" name="図 51" descr="会社名&#10;&#10;中程度の精度で自動的に生成された説明">
            <a:extLst>
              <a:ext uri="{FF2B5EF4-FFF2-40B4-BE49-F238E27FC236}">
                <a16:creationId xmlns:a16="http://schemas.microsoft.com/office/drawing/2014/main" id="{364CC196-DC03-4DF9-AFDA-76C63CDA0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128" y="2256372"/>
            <a:ext cx="3400425" cy="2283143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F7CC1E8-5461-4107-A243-DA64DEFE3FB8}"/>
              </a:ext>
            </a:extLst>
          </p:cNvPr>
          <p:cNvSpPr txBox="1"/>
          <p:nvPr/>
        </p:nvSpPr>
        <p:spPr>
          <a:xfrm>
            <a:off x="1695766" y="4866092"/>
            <a:ext cx="3928112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UMN-UMN-S-38/05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本 参考価格 </a:t>
            </a:r>
            <a:r>
              <a:rPr lang="en-US" altLang="ja-JP" sz="24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¥132</a:t>
            </a:r>
            <a:r>
              <a:rPr lang="ja-JP" altLang="en-US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120</a:t>
            </a:r>
            <a:r>
              <a:rPr lang="ja-JP" altLang="en-US" sz="160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ボール径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0.38mm/0.5mm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914CC75-BB3B-4DA5-A2A2-65C3E1F029A6}"/>
              </a:ext>
            </a:extLst>
          </p:cNvPr>
          <p:cNvSpPr/>
          <p:nvPr/>
        </p:nvSpPr>
        <p:spPr>
          <a:xfrm>
            <a:off x="6462410" y="4771059"/>
            <a:ext cx="4140000" cy="136843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316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A9F3D9-3097-4DAE-B438-36B1FF865802}"/>
              </a:ext>
            </a:extLst>
          </p:cNvPr>
          <p:cNvSpPr txBox="1"/>
          <p:nvPr/>
        </p:nvSpPr>
        <p:spPr bwMode="auto">
          <a:xfrm>
            <a:off x="965557" y="502737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8446629-330E-4ECA-A3BC-C04AC91143B5}"/>
              </a:ext>
            </a:extLst>
          </p:cNvPr>
          <p:cNvSpPr txBox="1"/>
          <p:nvPr/>
        </p:nvSpPr>
        <p:spPr>
          <a:xfrm>
            <a:off x="2426331" y="1460620"/>
            <a:ext cx="7349156" cy="836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秋・冬らしい、濃く深みのあるこっくり色をラインナップしました。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ボール径も</a:t>
            </a:r>
            <a:r>
              <a:rPr lang="en-US" altLang="ja-JP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0.38mm</a:t>
            </a: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、</a:t>
            </a:r>
            <a:r>
              <a:rPr lang="en-US" altLang="ja-JP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0.5mm</a:t>
            </a: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から選べます。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セットに加えてバラ売りもご用意しています。</a:t>
            </a:r>
          </a:p>
        </p:txBody>
      </p:sp>
      <p:pic>
        <p:nvPicPr>
          <p:cNvPr id="22" name="図 21" descr="屋内, 座る, テーブル, 異なる が含まれている画像&#10;&#10;自動的に生成された説明">
            <a:extLst>
              <a:ext uri="{FF2B5EF4-FFF2-40B4-BE49-F238E27FC236}">
                <a16:creationId xmlns:a16="http://schemas.microsoft.com/office/drawing/2014/main" id="{DEF29653-C4D2-4D2E-843F-04E7217771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60" y="2472328"/>
            <a:ext cx="8143875" cy="352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899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&#10;&#10;自動的に生成された説明">
            <a:extLst>
              <a:ext uri="{FF2B5EF4-FFF2-40B4-BE49-F238E27FC236}">
                <a16:creationId xmlns:a16="http://schemas.microsoft.com/office/drawing/2014/main" id="{47665256-7D5A-40D0-BEE7-C18740514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81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CB2DC3-C6A9-4EE2-BCDE-40224C304EF2}"/>
              </a:ext>
            </a:extLst>
          </p:cNvPr>
          <p:cNvSpPr/>
          <p:nvPr/>
        </p:nvSpPr>
        <p:spPr>
          <a:xfrm>
            <a:off x="0" y="0"/>
            <a:ext cx="1219581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B36B107-FE45-4920-9387-6F102C29C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10019327" y="535132"/>
            <a:ext cx="1369776" cy="31179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27EB559-048E-4293-9A91-8F4D3A5847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689" y="587000"/>
            <a:ext cx="1710478" cy="204988"/>
          </a:xfrm>
          <a:prstGeom prst="rect">
            <a:avLst/>
          </a:prstGeom>
        </p:spPr>
      </p:pic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DAE7FBE-D9B5-4EC9-9FE3-66C38C9EDD6A}"/>
              </a:ext>
            </a:extLst>
          </p:cNvPr>
          <p:cNvGrpSpPr/>
          <p:nvPr/>
        </p:nvGrpSpPr>
        <p:grpSpPr>
          <a:xfrm>
            <a:off x="329883" y="6600158"/>
            <a:ext cx="2506692" cy="92183"/>
            <a:chOff x="329883" y="6600158"/>
            <a:chExt cx="2506692" cy="9218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C976EE6C-6E60-4706-A8A9-54D17D7A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883" y="6600158"/>
              <a:ext cx="1663790" cy="9218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73E7C34B-E63B-4CDE-B307-064F2C8C4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432" y="6601997"/>
              <a:ext cx="849143" cy="83429"/>
            </a:xfrm>
            <a:prstGeom prst="rect">
              <a:avLst/>
            </a:prstGeom>
          </p:spPr>
        </p:pic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9A7B886-0C2A-40A7-8C80-4BF5410C8158}"/>
              </a:ext>
            </a:extLst>
          </p:cNvPr>
          <p:cNvSpPr txBox="1"/>
          <p:nvPr/>
        </p:nvSpPr>
        <p:spPr bwMode="auto">
          <a:xfrm>
            <a:off x="984568" y="526040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C2627D1-CFB2-4FFB-996A-F1ADC733FA74}"/>
              </a:ext>
            </a:extLst>
          </p:cNvPr>
          <p:cNvSpPr txBox="1"/>
          <p:nvPr/>
        </p:nvSpPr>
        <p:spPr>
          <a:xfrm>
            <a:off x="3564843" y="2475052"/>
            <a:ext cx="21595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ja-JP" b="1" i="0" dirty="0">
                <a:solidFill>
                  <a:srgbClr val="3A3A3A"/>
                </a:solidFill>
                <a:effectLst/>
                <a:latin typeface="Noto Sans JP"/>
              </a:rPr>
              <a:t>A1</a:t>
            </a:r>
            <a:r>
              <a:rPr lang="ja-JP" altLang="en-US" b="1" i="0" dirty="0">
                <a:solidFill>
                  <a:srgbClr val="3A3A3A"/>
                </a:solidFill>
                <a:effectLst/>
                <a:latin typeface="Noto Sans JP"/>
              </a:rPr>
              <a:t>セット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  <a:t>¥30,000</a:t>
            </a:r>
          </a:p>
        </p:txBody>
      </p:sp>
      <p:pic>
        <p:nvPicPr>
          <p:cNvPr id="17" name="図 16" descr="ダイアグラム&#10;&#10;自動的に生成された説明">
            <a:extLst>
              <a:ext uri="{FF2B5EF4-FFF2-40B4-BE49-F238E27FC236}">
                <a16:creationId xmlns:a16="http://schemas.microsoft.com/office/drawing/2014/main" id="{87491194-5EE8-43E3-8DBA-23420CB51F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5"/>
          <a:stretch/>
        </p:blipFill>
        <p:spPr>
          <a:xfrm>
            <a:off x="1277890" y="1463802"/>
            <a:ext cx="9650413" cy="4048215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40AD709-F94F-44E9-9363-32BA9488E4F0}"/>
              </a:ext>
            </a:extLst>
          </p:cNvPr>
          <p:cNvSpPr txBox="1"/>
          <p:nvPr/>
        </p:nvSpPr>
        <p:spPr>
          <a:xfrm>
            <a:off x="2976062" y="5546213"/>
            <a:ext cx="3418408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A1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¥30,000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A84724E-6B96-48E0-B77E-921462374787}"/>
              </a:ext>
            </a:extLst>
          </p:cNvPr>
          <p:cNvSpPr txBox="1"/>
          <p:nvPr/>
        </p:nvSpPr>
        <p:spPr>
          <a:xfrm>
            <a:off x="7415982" y="6043764"/>
            <a:ext cx="4323394" cy="3138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en-US" altLang="ja-JP" sz="1050" b="0" dirty="0">
                <a:solidFill>
                  <a:schemeClr val="tx1"/>
                </a:solidFill>
              </a:rPr>
              <a:t>※</a:t>
            </a:r>
            <a:r>
              <a:rPr lang="ja-JP" altLang="en-US" sz="1050" b="0" dirty="0">
                <a:solidFill>
                  <a:schemeClr val="tx1"/>
                </a:solidFill>
              </a:rPr>
              <a:t>販売容器なしの</a:t>
            </a:r>
            <a:r>
              <a:rPr lang="en-US" altLang="ja-JP" sz="1050" b="0" dirty="0">
                <a:solidFill>
                  <a:schemeClr val="tx1"/>
                </a:solidFill>
              </a:rPr>
              <a:t>A2</a:t>
            </a:r>
            <a:r>
              <a:rPr lang="ja-JP" altLang="en-US" sz="1050" b="0" dirty="0">
                <a:solidFill>
                  <a:schemeClr val="tx1"/>
                </a:solidFill>
              </a:rPr>
              <a:t>セット（￥</a:t>
            </a:r>
            <a:r>
              <a:rPr lang="en-US" altLang="ja-JP" sz="1050" b="0" dirty="0">
                <a:solidFill>
                  <a:schemeClr val="tx1"/>
                </a:solidFill>
              </a:rPr>
              <a:t>28,800</a:t>
            </a:r>
            <a:r>
              <a:rPr lang="ja-JP" altLang="en-US" sz="1050" b="0" dirty="0">
                <a:solidFill>
                  <a:schemeClr val="tx1"/>
                </a:solidFill>
              </a:rPr>
              <a:t>）もございます。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47C893E2-821C-4CD6-82A8-8DAA78CEE991}"/>
              </a:ext>
            </a:extLst>
          </p:cNvPr>
          <p:cNvSpPr/>
          <p:nvPr/>
        </p:nvSpPr>
        <p:spPr>
          <a:xfrm>
            <a:off x="2925262" y="5502972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760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274</Words>
  <Application>Microsoft Office PowerPoint</Application>
  <PresentationFormat>ワイド画面</PresentationFormat>
  <Paragraphs>41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A-OTF UD新ゴ Pr6 L</vt:lpstr>
      <vt:lpstr>A-OTF UD新ゴ Pr6N DB</vt:lpstr>
      <vt:lpstr>A-OTF UD新ゴ Pro DB</vt:lpstr>
      <vt:lpstr>A-OTF 新ゴ Pr6 DB</vt:lpstr>
      <vt:lpstr>A-OTF 新ゴ Pr6 L</vt:lpstr>
      <vt:lpstr>A-OTF 新ゴ Pr6N R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4</cp:revision>
  <dcterms:created xsi:type="dcterms:W3CDTF">2021-08-29T03:49:55Z</dcterms:created>
  <dcterms:modified xsi:type="dcterms:W3CDTF">2021-08-29T05:23:41Z</dcterms:modified>
</cp:coreProperties>
</file>